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433" r:id="rId2"/>
    <p:sldId id="322" r:id="rId3"/>
    <p:sldId id="435" r:id="rId4"/>
    <p:sldId id="436" r:id="rId5"/>
    <p:sldId id="437" r:id="rId6"/>
    <p:sldId id="438" r:id="rId7"/>
    <p:sldId id="324" r:id="rId8"/>
    <p:sldId id="326" r:id="rId9"/>
    <p:sldId id="328" r:id="rId10"/>
    <p:sldId id="445" r:id="rId11"/>
    <p:sldId id="452" r:id="rId12"/>
    <p:sldId id="330" r:id="rId13"/>
    <p:sldId id="334" r:id="rId14"/>
    <p:sldId id="336" r:id="rId15"/>
    <p:sldId id="338" r:id="rId16"/>
    <p:sldId id="349" r:id="rId17"/>
    <p:sldId id="351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355" r:id="rId26"/>
    <p:sldId id="361" r:id="rId27"/>
    <p:sldId id="362" r:id="rId28"/>
    <p:sldId id="363" r:id="rId29"/>
    <p:sldId id="458" r:id="rId30"/>
    <p:sldId id="540" r:id="rId31"/>
    <p:sldId id="541" r:id="rId32"/>
    <p:sldId id="542" r:id="rId33"/>
    <p:sldId id="543" r:id="rId34"/>
    <p:sldId id="544" r:id="rId35"/>
    <p:sldId id="545" r:id="rId36"/>
    <p:sldId id="367" r:id="rId37"/>
    <p:sldId id="419" r:id="rId38"/>
    <p:sldId id="547" r:id="rId39"/>
    <p:sldId id="548" r:id="rId40"/>
    <p:sldId id="546" r:id="rId41"/>
    <p:sldId id="549" r:id="rId42"/>
    <p:sldId id="550" r:id="rId43"/>
    <p:sldId id="551" r:id="rId44"/>
    <p:sldId id="552" r:id="rId45"/>
    <p:sldId id="553" r:id="rId46"/>
    <p:sldId id="554" r:id="rId47"/>
    <p:sldId id="567" r:id="rId48"/>
    <p:sldId id="555" r:id="rId49"/>
    <p:sldId id="556" r:id="rId50"/>
    <p:sldId id="557" r:id="rId51"/>
    <p:sldId id="558" r:id="rId52"/>
    <p:sldId id="559" r:id="rId53"/>
    <p:sldId id="560" r:id="rId54"/>
    <p:sldId id="561" r:id="rId55"/>
    <p:sldId id="562" r:id="rId56"/>
    <p:sldId id="566" r:id="rId57"/>
    <p:sldId id="563" r:id="rId58"/>
    <p:sldId id="564" r:id="rId59"/>
    <p:sldId id="565" r:id="rId60"/>
    <p:sldId id="568" r:id="rId61"/>
  </p:sldIdLst>
  <p:sldSz cx="9144000" cy="6858000" type="screen4x3"/>
  <p:notesSz cx="6854825" cy="9713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2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M%20Office\Presentation%20ai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82174103237124"/>
          <c:y val="4.2908288637833594E-2"/>
          <c:w val="0.64573381452321421"/>
          <c:h val="0.8315617939061966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Sheet1!$A$3:$E$3</c:f>
              <c:numCache>
                <c:formatCode>#,##0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Sheet1!$A$4:$E$4</c:f>
              <c:numCache>
                <c:formatCode>#,##0</c:formatCode>
                <c:ptCount val="5"/>
                <c:pt idx="0">
                  <c:v>0</c:v>
                </c:pt>
                <c:pt idx="1">
                  <c:v>30000</c:v>
                </c:pt>
                <c:pt idx="2">
                  <c:v>100000</c:v>
                </c:pt>
                <c:pt idx="3">
                  <c:v>180000</c:v>
                </c:pt>
                <c:pt idx="4">
                  <c:v>200000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869824"/>
        <c:axId val="97871360"/>
      </c:scatterChart>
      <c:valAx>
        <c:axId val="97869824"/>
        <c:scaling>
          <c:orientation val="minMax"/>
          <c:max val="4"/>
        </c:scaling>
        <c:delete val="0"/>
        <c:axPos val="b"/>
        <c:numFmt formatCode="#,##0" sourceLinked="1"/>
        <c:majorTickMark val="out"/>
        <c:minorTickMark val="none"/>
        <c:tickLblPos val="nextTo"/>
        <c:crossAx val="97871360"/>
        <c:crosses val="autoZero"/>
        <c:crossBetween val="midCat"/>
      </c:valAx>
      <c:valAx>
        <c:axId val="97871360"/>
        <c:scaling>
          <c:orientation val="minMax"/>
          <c:max val="2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7869824"/>
        <c:crosses val="autoZero"/>
        <c:crossBetween val="midCat"/>
      </c:valAx>
    </c:plotArea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27887139107621"/>
          <c:y val="0.11501348789734608"/>
          <c:w val="0.48976159230096261"/>
          <c:h val="0.8162693205016035"/>
        </c:manualLayout>
      </c:layout>
      <c:radarChart>
        <c:radarStyle val="marker"/>
        <c:varyColors val="0"/>
        <c:ser>
          <c:idx val="0"/>
          <c:order val="0"/>
          <c:tx>
            <c:v>Target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Sheet1!$D$3:$I$3</c:f>
              <c:strCache>
                <c:ptCount val="6"/>
                <c:pt idx="0">
                  <c:v>Criteria 1</c:v>
                </c:pt>
                <c:pt idx="1">
                  <c:v>Criteria 2</c:v>
                </c:pt>
                <c:pt idx="2">
                  <c:v>Criteria 3</c:v>
                </c:pt>
                <c:pt idx="3">
                  <c:v>Criteria 4</c:v>
                </c:pt>
                <c:pt idx="4">
                  <c:v>Criteria 5</c:v>
                </c:pt>
                <c:pt idx="5">
                  <c:v>Criteria 6</c:v>
                </c:pt>
              </c:strCache>
            </c:strRef>
          </c:cat>
          <c:val>
            <c:numRef>
              <c:f>Sheet1!$D$4:$I$4</c:f>
              <c:numCache>
                <c:formatCode>General</c:formatCode>
                <c:ptCount val="6"/>
                <c:pt idx="0">
                  <c:v>26</c:v>
                </c:pt>
                <c:pt idx="1">
                  <c:v>35</c:v>
                </c:pt>
                <c:pt idx="2">
                  <c:v>43</c:v>
                </c:pt>
                <c:pt idx="3">
                  <c:v>18</c:v>
                </c:pt>
                <c:pt idx="4">
                  <c:v>9</c:v>
                </c:pt>
                <c:pt idx="5">
                  <c:v>29</c:v>
                </c:pt>
              </c:numCache>
            </c:numRef>
          </c:val>
        </c:ser>
        <c:ser>
          <c:idx val="1"/>
          <c:order val="1"/>
          <c:tx>
            <c:v>Project XYZ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Sheet1!$D$3:$I$3</c:f>
              <c:strCache>
                <c:ptCount val="6"/>
                <c:pt idx="0">
                  <c:v>Criteria 1</c:v>
                </c:pt>
                <c:pt idx="1">
                  <c:v>Criteria 2</c:v>
                </c:pt>
                <c:pt idx="2">
                  <c:v>Criteria 3</c:v>
                </c:pt>
                <c:pt idx="3">
                  <c:v>Criteria 4</c:v>
                </c:pt>
                <c:pt idx="4">
                  <c:v>Criteria 5</c:v>
                </c:pt>
                <c:pt idx="5">
                  <c:v>Criteria 6</c:v>
                </c:pt>
              </c:strCache>
            </c:strRef>
          </c:cat>
          <c:val>
            <c:numRef>
              <c:f>Sheet1!$D$5:$I$5</c:f>
              <c:numCache>
                <c:formatCode>General</c:formatCode>
                <c:ptCount val="6"/>
                <c:pt idx="0">
                  <c:v>24</c:v>
                </c:pt>
                <c:pt idx="1">
                  <c:v>27</c:v>
                </c:pt>
                <c:pt idx="2">
                  <c:v>39</c:v>
                </c:pt>
                <c:pt idx="3">
                  <c:v>18</c:v>
                </c:pt>
                <c:pt idx="4">
                  <c:v>8</c:v>
                </c:pt>
                <c:pt idx="5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31648"/>
        <c:axId val="97933184"/>
      </c:radarChart>
      <c:catAx>
        <c:axId val="97931648"/>
        <c:scaling>
          <c:orientation val="minMax"/>
        </c:scaling>
        <c:delete val="0"/>
        <c:axPos val="b"/>
        <c:majorGridlines/>
        <c:numFmt formatCode="@" sourceLinked="0"/>
        <c:majorTickMark val="out"/>
        <c:minorTickMark val="none"/>
        <c:tickLblPos val="nextTo"/>
        <c:spPr>
          <a:solidFill>
            <a:srgbClr val="00B0F0"/>
          </a:solidFill>
        </c:spPr>
        <c:crossAx val="97933184"/>
        <c:crosses val="autoZero"/>
        <c:auto val="1"/>
        <c:lblAlgn val="ctr"/>
        <c:lblOffset val="100"/>
        <c:noMultiLvlLbl val="0"/>
      </c:catAx>
      <c:valAx>
        <c:axId val="9793318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9793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09711286089296"/>
          <c:y val="0.39313466025080246"/>
          <c:w val="0.21079177602799662"/>
          <c:h val="0.1674343832021000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8B80D-B66B-4822-876A-87445F469D7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D6B3DB-0054-4999-A87B-DCBF9D393A55}">
      <dgm:prSet phldrT="[Text]" custT="1"/>
      <dgm:spPr>
        <a:solidFill>
          <a:srgbClr val="00B050"/>
        </a:solidFill>
        <a:ln w="25400">
          <a:solidFill>
            <a:schemeClr val="tx1"/>
          </a:solidFill>
          <a:prstDash val="solid"/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Vision</a:t>
          </a:r>
          <a:endParaRPr lang="en-US" sz="1800" dirty="0">
            <a:solidFill>
              <a:schemeClr val="bg1"/>
            </a:solidFill>
          </a:endParaRPr>
        </a:p>
      </dgm:t>
    </dgm:pt>
    <dgm:pt modelId="{7AC8F211-D26F-41EF-9723-A766414AF55B}" type="parTrans" cxnId="{B6803BD2-2021-4C85-A17A-2463A95D52D3}">
      <dgm:prSet/>
      <dgm:spPr/>
      <dgm:t>
        <a:bodyPr/>
        <a:lstStyle/>
        <a:p>
          <a:endParaRPr lang="en-US"/>
        </a:p>
      </dgm:t>
    </dgm:pt>
    <dgm:pt modelId="{592BFEBE-6FDE-4AD2-A5B4-266AFE780D80}" type="sibTrans" cxnId="{B6803BD2-2021-4C85-A17A-2463A95D52D3}">
      <dgm:prSet/>
      <dgm:spPr/>
      <dgm:t>
        <a:bodyPr/>
        <a:lstStyle/>
        <a:p>
          <a:endParaRPr lang="en-US"/>
        </a:p>
      </dgm:t>
    </dgm:pt>
    <dgm:pt modelId="{1B2A0711-6D18-4783-B4FA-AA7BF8B65562}">
      <dgm:prSet phldrT="[Text]" custT="1"/>
      <dgm:spPr>
        <a:solidFill>
          <a:srgbClr val="FFFF00"/>
        </a:solidFill>
        <a:ln w="25400">
          <a:prstDash val="solid"/>
        </a:ln>
      </dgm:spPr>
      <dgm:t>
        <a:bodyPr/>
        <a:lstStyle/>
        <a:p>
          <a:r>
            <a:rPr lang="en-US" sz="1800" dirty="0" smtClean="0">
              <a:solidFill>
                <a:srgbClr val="002060"/>
              </a:solidFill>
            </a:rPr>
            <a:t>Mission</a:t>
          </a:r>
          <a:endParaRPr lang="en-US" sz="1800" dirty="0">
            <a:solidFill>
              <a:srgbClr val="002060"/>
            </a:solidFill>
          </a:endParaRPr>
        </a:p>
      </dgm:t>
    </dgm:pt>
    <dgm:pt modelId="{9B4CC152-C1EF-4106-8F4D-1B6FCF123CF9}" type="parTrans" cxnId="{412CAF17-4D68-4403-ABF7-482E952C47FD}">
      <dgm:prSet/>
      <dgm:spPr/>
      <dgm:t>
        <a:bodyPr/>
        <a:lstStyle/>
        <a:p>
          <a:endParaRPr lang="en-US"/>
        </a:p>
      </dgm:t>
    </dgm:pt>
    <dgm:pt modelId="{69B9F6C3-A100-4F2F-A2FF-C729BDB47067}" type="sibTrans" cxnId="{412CAF17-4D68-4403-ABF7-482E952C47FD}">
      <dgm:prSet/>
      <dgm:spPr/>
      <dgm:t>
        <a:bodyPr/>
        <a:lstStyle/>
        <a:p>
          <a:endParaRPr lang="en-US"/>
        </a:p>
      </dgm:t>
    </dgm:pt>
    <dgm:pt modelId="{6E02D340-F091-4FB9-BEC8-9D30FA817F12}">
      <dgm:prSet phldrT="[Text]" custT="1"/>
      <dgm:spPr>
        <a:solidFill>
          <a:srgbClr val="FF0000"/>
        </a:solidFill>
        <a:ln w="25400">
          <a:prstDash val="solid"/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Organizational Strategy and Objectives</a:t>
          </a:r>
          <a:endParaRPr lang="en-US" sz="1800" dirty="0">
            <a:solidFill>
              <a:schemeClr val="bg1"/>
            </a:solidFill>
          </a:endParaRPr>
        </a:p>
      </dgm:t>
    </dgm:pt>
    <dgm:pt modelId="{4BA725D2-0105-4F0A-A724-A2A4727EDC4C}" type="parTrans" cxnId="{A8A022B5-C9CA-4CFC-825B-F29434D5DC6C}">
      <dgm:prSet/>
      <dgm:spPr/>
      <dgm:t>
        <a:bodyPr/>
        <a:lstStyle/>
        <a:p>
          <a:endParaRPr lang="en-US"/>
        </a:p>
      </dgm:t>
    </dgm:pt>
    <dgm:pt modelId="{885FE12E-E98D-44B9-AC79-2E5A0B17ECD8}" type="sibTrans" cxnId="{A8A022B5-C9CA-4CFC-825B-F29434D5DC6C}">
      <dgm:prSet/>
      <dgm:spPr/>
      <dgm:t>
        <a:bodyPr/>
        <a:lstStyle/>
        <a:p>
          <a:endParaRPr lang="en-US"/>
        </a:p>
      </dgm:t>
    </dgm:pt>
    <dgm:pt modelId="{6AAE7917-00E3-4DB0-99B6-0D2B07EF76DD}">
      <dgm:prSet phldrT="[Text]"/>
      <dgm:spPr>
        <a:solidFill>
          <a:srgbClr val="FFFF00"/>
        </a:solidFill>
        <a:ln w="25400">
          <a:prstDash val="solid"/>
        </a:ln>
      </dgm:spPr>
      <dgm:t>
        <a:bodyPr/>
        <a:lstStyle/>
        <a:p>
          <a:endParaRPr lang="en-US" dirty="0"/>
        </a:p>
      </dgm:t>
    </dgm:pt>
    <dgm:pt modelId="{E306ED74-6D3D-4F14-AD9C-1BC2DA6A5F55}" type="parTrans" cxnId="{6B908700-5B98-4ADC-B3A1-93260C488DCB}">
      <dgm:prSet/>
      <dgm:spPr/>
      <dgm:t>
        <a:bodyPr/>
        <a:lstStyle/>
        <a:p>
          <a:endParaRPr lang="en-US"/>
        </a:p>
      </dgm:t>
    </dgm:pt>
    <dgm:pt modelId="{DAC80031-949D-4FCF-B2D4-4F7CEC6536D6}" type="sibTrans" cxnId="{6B908700-5B98-4ADC-B3A1-93260C488DCB}">
      <dgm:prSet/>
      <dgm:spPr/>
      <dgm:t>
        <a:bodyPr/>
        <a:lstStyle/>
        <a:p>
          <a:endParaRPr lang="en-US"/>
        </a:p>
      </dgm:t>
    </dgm:pt>
    <dgm:pt modelId="{31CF788D-D143-4654-9A9B-CDE7067DE117}">
      <dgm:prSet phldrT="[Text]"/>
      <dgm:spPr>
        <a:solidFill>
          <a:srgbClr val="00B050"/>
        </a:solidFill>
        <a:ln w="25400">
          <a:prstDash val="solid"/>
        </a:ln>
      </dgm:spPr>
      <dgm:t>
        <a:bodyPr/>
        <a:lstStyle/>
        <a:p>
          <a:endParaRPr lang="en-US" dirty="0"/>
        </a:p>
      </dgm:t>
    </dgm:pt>
    <dgm:pt modelId="{0C4D7AC9-EC2F-4FDF-920C-0ED392353588}" type="sibTrans" cxnId="{842E5107-465D-4792-9393-B3745AA51B00}">
      <dgm:prSet/>
      <dgm:spPr/>
      <dgm:t>
        <a:bodyPr/>
        <a:lstStyle/>
        <a:p>
          <a:endParaRPr lang="en-US"/>
        </a:p>
      </dgm:t>
    </dgm:pt>
    <dgm:pt modelId="{BCF488D1-315B-4D43-8072-CF071D9489D2}" type="parTrans" cxnId="{842E5107-465D-4792-9393-B3745AA51B00}">
      <dgm:prSet/>
      <dgm:spPr/>
      <dgm:t>
        <a:bodyPr/>
        <a:lstStyle/>
        <a:p>
          <a:endParaRPr lang="en-US"/>
        </a:p>
      </dgm:t>
    </dgm:pt>
    <dgm:pt modelId="{AD771F17-3FC5-4E0B-9119-BC699B95781B}" type="pres">
      <dgm:prSet presAssocID="{2938B80D-B66B-4822-876A-87445F469D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381082-F36B-4843-8AE5-2E2900E855B6}" type="pres">
      <dgm:prSet presAssocID="{20D6B3DB-0054-4999-A87B-DCBF9D393A55}" presName="Name8" presStyleCnt="0"/>
      <dgm:spPr/>
    </dgm:pt>
    <dgm:pt modelId="{8A027B42-EB50-401A-89E2-5729F9835CC0}" type="pres">
      <dgm:prSet presAssocID="{20D6B3DB-0054-4999-A87B-DCBF9D393A55}" presName="level" presStyleLbl="node1" presStyleIdx="0" presStyleCnt="5" custLinFactNeighborY="-3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70E57-6B77-4D2A-A9A9-9516F62417E8}" type="pres">
      <dgm:prSet presAssocID="{20D6B3DB-0054-4999-A87B-DCBF9D393A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AA9C8-EDD1-4E1F-8B76-2D59E26A2ACA}" type="pres">
      <dgm:prSet presAssocID="{1B2A0711-6D18-4783-B4FA-AA7BF8B65562}" presName="Name8" presStyleCnt="0"/>
      <dgm:spPr/>
    </dgm:pt>
    <dgm:pt modelId="{50225A0C-F09E-4D39-BCCC-0A4B5246E499}" type="pres">
      <dgm:prSet presAssocID="{1B2A0711-6D18-4783-B4FA-AA7BF8B6556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9A57D-E979-4EBA-B833-99AEFBB8754D}" type="pres">
      <dgm:prSet presAssocID="{1B2A0711-6D18-4783-B4FA-AA7BF8B655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27A94-F14E-40F6-9C09-1A743E655176}" type="pres">
      <dgm:prSet presAssocID="{6E02D340-F091-4FB9-BEC8-9D30FA817F12}" presName="Name8" presStyleCnt="0"/>
      <dgm:spPr/>
    </dgm:pt>
    <dgm:pt modelId="{50313291-A9D2-45D8-BA6E-7278842222B2}" type="pres">
      <dgm:prSet presAssocID="{6E02D340-F091-4FB9-BEC8-9D30FA817F1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EAA00-9222-45EE-A251-9BE3BCC63E40}" type="pres">
      <dgm:prSet presAssocID="{6E02D340-F091-4FB9-BEC8-9D30FA817F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1E322-4AF5-4EED-8B73-F5BC935A58A4}" type="pres">
      <dgm:prSet presAssocID="{31CF788D-D143-4654-9A9B-CDE7067DE117}" presName="Name8" presStyleCnt="0"/>
      <dgm:spPr/>
    </dgm:pt>
    <dgm:pt modelId="{5541E4F9-0891-43D5-93A5-D6AFA5FDABD5}" type="pres">
      <dgm:prSet presAssocID="{31CF788D-D143-4654-9A9B-CDE7067DE11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7705A-9F6E-47D3-98FE-79AFB1D1D25E}" type="pres">
      <dgm:prSet presAssocID="{31CF788D-D143-4654-9A9B-CDE7067DE1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EE0AB-7E10-43F9-BB1F-5CE1DD2E6E99}" type="pres">
      <dgm:prSet presAssocID="{6AAE7917-00E3-4DB0-99B6-0D2B07EF76DD}" presName="Name8" presStyleCnt="0"/>
      <dgm:spPr/>
    </dgm:pt>
    <dgm:pt modelId="{52066673-BEBE-4478-9DA1-DC03BCFD43C5}" type="pres">
      <dgm:prSet presAssocID="{6AAE7917-00E3-4DB0-99B6-0D2B07EF76D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7C72-F8C3-409A-ABD2-E1AF235C1ABB}" type="pres">
      <dgm:prSet presAssocID="{6AAE7917-00E3-4DB0-99B6-0D2B07EF76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A0AD1-41CF-4627-B908-26A3E244275F}" type="presOf" srcId="{31CF788D-D143-4654-9A9B-CDE7067DE117}" destId="{5541E4F9-0891-43D5-93A5-D6AFA5FDABD5}" srcOrd="0" destOrd="0" presId="urn:microsoft.com/office/officeart/2005/8/layout/pyramid1"/>
    <dgm:cxn modelId="{842E5107-465D-4792-9393-B3745AA51B00}" srcId="{2938B80D-B66B-4822-876A-87445F469D72}" destId="{31CF788D-D143-4654-9A9B-CDE7067DE117}" srcOrd="3" destOrd="0" parTransId="{BCF488D1-315B-4D43-8072-CF071D9489D2}" sibTransId="{0C4D7AC9-EC2F-4FDF-920C-0ED392353588}"/>
    <dgm:cxn modelId="{B6803BD2-2021-4C85-A17A-2463A95D52D3}" srcId="{2938B80D-B66B-4822-876A-87445F469D72}" destId="{20D6B3DB-0054-4999-A87B-DCBF9D393A55}" srcOrd="0" destOrd="0" parTransId="{7AC8F211-D26F-41EF-9723-A766414AF55B}" sibTransId="{592BFEBE-6FDE-4AD2-A5B4-266AFE780D80}"/>
    <dgm:cxn modelId="{6B908700-5B98-4ADC-B3A1-93260C488DCB}" srcId="{2938B80D-B66B-4822-876A-87445F469D72}" destId="{6AAE7917-00E3-4DB0-99B6-0D2B07EF76DD}" srcOrd="4" destOrd="0" parTransId="{E306ED74-6D3D-4F14-AD9C-1BC2DA6A5F55}" sibTransId="{DAC80031-949D-4FCF-B2D4-4F7CEC6536D6}"/>
    <dgm:cxn modelId="{A8A022B5-C9CA-4CFC-825B-F29434D5DC6C}" srcId="{2938B80D-B66B-4822-876A-87445F469D72}" destId="{6E02D340-F091-4FB9-BEC8-9D30FA817F12}" srcOrd="2" destOrd="0" parTransId="{4BA725D2-0105-4F0A-A724-A2A4727EDC4C}" sibTransId="{885FE12E-E98D-44B9-AC79-2E5A0B17ECD8}"/>
    <dgm:cxn modelId="{3082E54F-AB93-47CE-9DB7-5F7C5F8BE73C}" type="presOf" srcId="{20D6B3DB-0054-4999-A87B-DCBF9D393A55}" destId="{8A027B42-EB50-401A-89E2-5729F9835CC0}" srcOrd="0" destOrd="0" presId="urn:microsoft.com/office/officeart/2005/8/layout/pyramid1"/>
    <dgm:cxn modelId="{412CAF17-4D68-4403-ABF7-482E952C47FD}" srcId="{2938B80D-B66B-4822-876A-87445F469D72}" destId="{1B2A0711-6D18-4783-B4FA-AA7BF8B65562}" srcOrd="1" destOrd="0" parTransId="{9B4CC152-C1EF-4106-8F4D-1B6FCF123CF9}" sibTransId="{69B9F6C3-A100-4F2F-A2FF-C729BDB47067}"/>
    <dgm:cxn modelId="{B8B7C099-EA81-4188-89B3-808823E2AF8C}" type="presOf" srcId="{20D6B3DB-0054-4999-A87B-DCBF9D393A55}" destId="{FCB70E57-6B77-4D2A-A9A9-9516F62417E8}" srcOrd="1" destOrd="0" presId="urn:microsoft.com/office/officeart/2005/8/layout/pyramid1"/>
    <dgm:cxn modelId="{986507FA-B339-4D15-B821-48EEFCCD7BAA}" type="presOf" srcId="{31CF788D-D143-4654-9A9B-CDE7067DE117}" destId="{AD87705A-9F6E-47D3-98FE-79AFB1D1D25E}" srcOrd="1" destOrd="0" presId="urn:microsoft.com/office/officeart/2005/8/layout/pyramid1"/>
    <dgm:cxn modelId="{52EAA7D3-5832-4D6A-ABFC-A49E6C6EDC59}" type="presOf" srcId="{6E02D340-F091-4FB9-BEC8-9D30FA817F12}" destId="{0B9EAA00-9222-45EE-A251-9BE3BCC63E40}" srcOrd="1" destOrd="0" presId="urn:microsoft.com/office/officeart/2005/8/layout/pyramid1"/>
    <dgm:cxn modelId="{0848C112-EC86-49DF-B33C-3C547846A79A}" type="presOf" srcId="{1B2A0711-6D18-4783-B4FA-AA7BF8B65562}" destId="{CAA9A57D-E979-4EBA-B833-99AEFBB8754D}" srcOrd="1" destOrd="0" presId="urn:microsoft.com/office/officeart/2005/8/layout/pyramid1"/>
    <dgm:cxn modelId="{786DDEB4-11C5-4979-9B6E-863F9FF1EE46}" type="presOf" srcId="{6AAE7917-00E3-4DB0-99B6-0D2B07EF76DD}" destId="{52066673-BEBE-4478-9DA1-DC03BCFD43C5}" srcOrd="0" destOrd="0" presId="urn:microsoft.com/office/officeart/2005/8/layout/pyramid1"/>
    <dgm:cxn modelId="{8BADBEBA-5ACA-49A6-AAD3-832A660A78E0}" type="presOf" srcId="{2938B80D-B66B-4822-876A-87445F469D72}" destId="{AD771F17-3FC5-4E0B-9119-BC699B95781B}" srcOrd="0" destOrd="0" presId="urn:microsoft.com/office/officeart/2005/8/layout/pyramid1"/>
    <dgm:cxn modelId="{4B6F6F9B-489A-42B9-943C-C2F65232D545}" type="presOf" srcId="{6E02D340-F091-4FB9-BEC8-9D30FA817F12}" destId="{50313291-A9D2-45D8-BA6E-7278842222B2}" srcOrd="0" destOrd="0" presId="urn:microsoft.com/office/officeart/2005/8/layout/pyramid1"/>
    <dgm:cxn modelId="{91882CB5-F421-440D-BF57-5B2237451190}" type="presOf" srcId="{1B2A0711-6D18-4783-B4FA-AA7BF8B65562}" destId="{50225A0C-F09E-4D39-BCCC-0A4B5246E499}" srcOrd="0" destOrd="0" presId="urn:microsoft.com/office/officeart/2005/8/layout/pyramid1"/>
    <dgm:cxn modelId="{8ED37203-5186-482D-8C15-CCE72E520DED}" type="presOf" srcId="{6AAE7917-00E3-4DB0-99B6-0D2B07EF76DD}" destId="{53B77C72-F8C3-409A-ABD2-E1AF235C1ABB}" srcOrd="1" destOrd="0" presId="urn:microsoft.com/office/officeart/2005/8/layout/pyramid1"/>
    <dgm:cxn modelId="{3F8BAF5D-B591-4884-B390-EB0378D31D59}" type="presParOf" srcId="{AD771F17-3FC5-4E0B-9119-BC699B95781B}" destId="{D4381082-F36B-4843-8AE5-2E2900E855B6}" srcOrd="0" destOrd="0" presId="urn:microsoft.com/office/officeart/2005/8/layout/pyramid1"/>
    <dgm:cxn modelId="{4F8AFD8B-1A13-4683-98C0-C85CA19A6BC9}" type="presParOf" srcId="{D4381082-F36B-4843-8AE5-2E2900E855B6}" destId="{8A027B42-EB50-401A-89E2-5729F9835CC0}" srcOrd="0" destOrd="0" presId="urn:microsoft.com/office/officeart/2005/8/layout/pyramid1"/>
    <dgm:cxn modelId="{6343038F-E0CB-415D-A5E0-6C27644C488C}" type="presParOf" srcId="{D4381082-F36B-4843-8AE5-2E2900E855B6}" destId="{FCB70E57-6B77-4D2A-A9A9-9516F62417E8}" srcOrd="1" destOrd="0" presId="urn:microsoft.com/office/officeart/2005/8/layout/pyramid1"/>
    <dgm:cxn modelId="{BCA089C8-6CA6-42EF-A9C6-93BDF5552D67}" type="presParOf" srcId="{AD771F17-3FC5-4E0B-9119-BC699B95781B}" destId="{976AA9C8-EDD1-4E1F-8B76-2D59E26A2ACA}" srcOrd="1" destOrd="0" presId="urn:microsoft.com/office/officeart/2005/8/layout/pyramid1"/>
    <dgm:cxn modelId="{96BCB311-357B-4A1E-B833-5DD8B1C10D2C}" type="presParOf" srcId="{976AA9C8-EDD1-4E1F-8B76-2D59E26A2ACA}" destId="{50225A0C-F09E-4D39-BCCC-0A4B5246E499}" srcOrd="0" destOrd="0" presId="urn:microsoft.com/office/officeart/2005/8/layout/pyramid1"/>
    <dgm:cxn modelId="{1A95CB0E-907C-4DC1-998D-80A197806421}" type="presParOf" srcId="{976AA9C8-EDD1-4E1F-8B76-2D59E26A2ACA}" destId="{CAA9A57D-E979-4EBA-B833-99AEFBB8754D}" srcOrd="1" destOrd="0" presId="urn:microsoft.com/office/officeart/2005/8/layout/pyramid1"/>
    <dgm:cxn modelId="{30D43FD9-22A6-41DB-8377-72690CFF616B}" type="presParOf" srcId="{AD771F17-3FC5-4E0B-9119-BC699B95781B}" destId="{62C27A94-F14E-40F6-9C09-1A743E655176}" srcOrd="2" destOrd="0" presId="urn:microsoft.com/office/officeart/2005/8/layout/pyramid1"/>
    <dgm:cxn modelId="{94513154-CA6A-496C-836E-58B67A4CBA28}" type="presParOf" srcId="{62C27A94-F14E-40F6-9C09-1A743E655176}" destId="{50313291-A9D2-45D8-BA6E-7278842222B2}" srcOrd="0" destOrd="0" presId="urn:microsoft.com/office/officeart/2005/8/layout/pyramid1"/>
    <dgm:cxn modelId="{3918FFC0-7847-4EB0-83F6-A28E8E286D64}" type="presParOf" srcId="{62C27A94-F14E-40F6-9C09-1A743E655176}" destId="{0B9EAA00-9222-45EE-A251-9BE3BCC63E40}" srcOrd="1" destOrd="0" presId="urn:microsoft.com/office/officeart/2005/8/layout/pyramid1"/>
    <dgm:cxn modelId="{3435CC2D-7762-4A73-9A4A-C01E1C5AA9EB}" type="presParOf" srcId="{AD771F17-3FC5-4E0B-9119-BC699B95781B}" destId="{6021E322-4AF5-4EED-8B73-F5BC935A58A4}" srcOrd="3" destOrd="0" presId="urn:microsoft.com/office/officeart/2005/8/layout/pyramid1"/>
    <dgm:cxn modelId="{42A86731-14FE-4BAF-BA4E-5EABC0B8647F}" type="presParOf" srcId="{6021E322-4AF5-4EED-8B73-F5BC935A58A4}" destId="{5541E4F9-0891-43D5-93A5-D6AFA5FDABD5}" srcOrd="0" destOrd="0" presId="urn:microsoft.com/office/officeart/2005/8/layout/pyramid1"/>
    <dgm:cxn modelId="{BB1F1048-2D48-483D-9BB7-4A9B1D302511}" type="presParOf" srcId="{6021E322-4AF5-4EED-8B73-F5BC935A58A4}" destId="{AD87705A-9F6E-47D3-98FE-79AFB1D1D25E}" srcOrd="1" destOrd="0" presId="urn:microsoft.com/office/officeart/2005/8/layout/pyramid1"/>
    <dgm:cxn modelId="{E2F62A01-EE89-4AD4-B5AF-08B7A8D5E157}" type="presParOf" srcId="{AD771F17-3FC5-4E0B-9119-BC699B95781B}" destId="{C4FEE0AB-7E10-43F9-BB1F-5CE1DD2E6E99}" srcOrd="4" destOrd="0" presId="urn:microsoft.com/office/officeart/2005/8/layout/pyramid1"/>
    <dgm:cxn modelId="{07286DAB-4523-4207-B50C-BF7CF883ABC7}" type="presParOf" srcId="{C4FEE0AB-7E10-43F9-BB1F-5CE1DD2E6E99}" destId="{52066673-BEBE-4478-9DA1-DC03BCFD43C5}" srcOrd="0" destOrd="0" presId="urn:microsoft.com/office/officeart/2005/8/layout/pyramid1"/>
    <dgm:cxn modelId="{5D9B402F-23EC-4121-A5E9-87A1460DBACC}" type="presParOf" srcId="{C4FEE0AB-7E10-43F9-BB1F-5CE1DD2E6E99}" destId="{53B77C72-F8C3-409A-ABD2-E1AF235C1A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29686-819C-4394-BD0C-B6CC55F7DE8F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55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922655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8F4C-A929-4A59-B714-7E063CAB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5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AD2D3-2A82-46B9-BC52-1C2CC409D23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025" y="9226550"/>
            <a:ext cx="29702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061D-E3F1-4E3A-B9F2-0D9F02B7D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9C474-B3CF-4386-A8EC-5D125FE7F171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71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6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EC8AC-3AFC-43B9-A077-2C9EA26069C9}" type="slidenum">
              <a:rPr lang="ar-SA" smtClean="0">
                <a:solidFill>
                  <a:prstClr val="black"/>
                </a:solidFill>
              </a:rPr>
              <a:pPr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6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84F96-5523-4573-A477-6765DE14B8A6}" type="slidenum">
              <a:rPr lang="ar-SA" smtClean="0">
                <a:solidFill>
                  <a:prstClr val="black"/>
                </a:solidFill>
              </a:rPr>
              <a:pPr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7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4520B-950B-41BA-B462-EAF887292577}" type="slidenum">
              <a:rPr lang="ar-SA" smtClean="0">
                <a:solidFill>
                  <a:prstClr val="black"/>
                </a:solidFill>
              </a:rPr>
              <a:pPr/>
              <a:t>49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7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01161-02A3-4D86-B2BE-B0CF51BF3B40}" type="slidenum">
              <a:rPr lang="ar-SA" smtClean="0">
                <a:solidFill>
                  <a:prstClr val="black"/>
                </a:solidFill>
              </a:rPr>
              <a:pPr/>
              <a:t>50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2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7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364B6-0217-4298-8E96-8DDC7A87F2EA}" type="slidenum">
              <a:rPr lang="ar-SA" smtClean="0">
                <a:solidFill>
                  <a:prstClr val="black"/>
                </a:solidFill>
              </a:rPr>
              <a:pPr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7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12A8F-7B7F-4428-9E5E-CF257490BAA8}" type="slidenum">
              <a:rPr lang="ar-SA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6949-8F49-40D1-81CC-ADA51E8D2F0F}" type="slidenum">
              <a:rPr lang="ar-SA" smtClean="0">
                <a:solidFill>
                  <a:prstClr val="black"/>
                </a:solidFill>
              </a:rPr>
              <a:pPr/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8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4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8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F7974-4729-4CE9-BFCA-774631AA3C97}" type="slidenum">
              <a:rPr lang="ar-SA" smtClean="0">
                <a:solidFill>
                  <a:prstClr val="black"/>
                </a:solidFill>
              </a:rPr>
              <a:pPr/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894B7-4D8E-4B44-8D5A-AAE2F48DA6D9}" type="slidenum">
              <a:rPr lang="ar-SA" smtClean="0">
                <a:solidFill>
                  <a:prstClr val="black"/>
                </a:solidFill>
              </a:rPr>
              <a:pPr/>
              <a:t>55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8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5120D-0C6E-40DD-BD05-0FCEFCEFDEF5}" type="slidenum">
              <a:rPr lang="ar-SA" smtClean="0">
                <a:solidFill>
                  <a:prstClr val="black"/>
                </a:solidFill>
              </a:rPr>
              <a:pPr/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8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33A35-CAF4-4C77-994B-EF9D3F386A95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72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8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1BF53-7DBB-42A4-BEB1-7C584DBA2544}" type="slidenum">
              <a:rPr lang="ar-SA" smtClean="0">
                <a:solidFill>
                  <a:prstClr val="black"/>
                </a:solidFill>
              </a:rPr>
              <a:pPr/>
              <a:t>58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90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5936B-29D5-4E5B-B2DC-5A5BFE389EF0}" type="slidenum">
              <a:rPr lang="ar-SA" smtClean="0"/>
              <a:pPr/>
              <a:t>60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DD408-DF0B-4879-9484-70782C52661D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72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E94B9-5804-4233-9138-2A5CB83B03FD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72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AFE45-4E32-459C-A687-39E7558B8FA8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72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72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A42A-F05C-474D-B83E-AF0EC29D5B00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1BD5-BFC2-4869-8FCC-E881C9D7E300}" type="slidenum">
              <a:rPr lang="ar-SA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3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3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8AC13-3453-4E0D-AED4-28C8D0F8F434}" type="slidenum">
              <a:rPr lang="ar-SA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6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29E38-EC9F-4FAA-9976-27BEC6FAC898}" type="slidenum">
              <a:rPr lang="ar-SA" smtClean="0">
                <a:solidFill>
                  <a:prstClr val="black"/>
                </a:solidFill>
              </a:rPr>
              <a:pPr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A1E3-35C8-4FEE-82BA-754B70DAF560}" type="datetime1">
              <a:rPr lang="en-US" smtClean="0"/>
              <a:t>1/19/2014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86400" cy="365760"/>
          </a:xfrm>
        </p:spPr>
        <p:txBody>
          <a:bodyPr/>
          <a:lstStyle/>
          <a:p>
            <a:r>
              <a:rPr lang="en-US" dirty="0" smtClean="0"/>
              <a:t>PROF KARIM ELDASH                                                    WWW.PROJACS.COM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BAF-CE49-4DD7-8E19-A62E43BA442E}" type="datetime1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2A4-0A43-4027-9518-A799F16963DF}" type="datetime1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6B82-B843-47A2-82A8-D1E0279EE4E0}" type="datetime1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86400" cy="365760"/>
          </a:xfrm>
        </p:spPr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F982-2D83-4E50-8CC9-9A985A531F3F}" type="datetime1">
              <a:rPr lang="en-US" smtClean="0"/>
              <a:t>1/19/2014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1" cap="none" baseline="0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BBCE81-3EF4-48A1-98F8-EFD9075DFFF0}" type="datetime1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169D-1CBB-4B73-AB8A-21B9A8094862}" type="datetime1">
              <a:rPr lang="en-US" smtClean="0"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5410200" cy="365760"/>
          </a:xfrm>
        </p:spPr>
        <p:txBody>
          <a:bodyPr/>
          <a:lstStyle/>
          <a:p>
            <a:r>
              <a:rPr lang="en-US" dirty="0" smtClean="0"/>
              <a:t>PROF KARIM ELDASH                                                    WWW.PROJACS.COM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3FC-D347-47C6-8ABF-D4219A3768DB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2600" cy="365760"/>
          </a:xfrm>
        </p:spPr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DB6E-F82C-469B-A9EE-6558198CBF01}" type="datetime1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0200" cy="365760"/>
          </a:xfrm>
        </p:spPr>
        <p:txBody>
          <a:bodyPr/>
          <a:lstStyle/>
          <a:p>
            <a:r>
              <a:rPr lang="en-US" dirty="0" smtClean="0"/>
              <a:t>PROF KARIM ELDASH                                                    WWW.PROJACS.COM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7FDD-A8F9-4ACD-A258-5F1A1B33C54A}" type="datetime1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8AA543-9DC6-44D7-BC58-E9553182EB16}" type="datetime1">
              <a:rPr lang="en-US" smtClean="0"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277292-77BB-4287-8982-900899535E25}" type="datetime1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http://www.irecord.com/images/Live_Encoding.pn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12" Type="http://schemas.openxmlformats.org/officeDocument/2006/relationships/image" Target="http://tbn2.google.com/images?q=tbn:fp7CSSa0cujpiM:http://img2.timeinc.net/people/i/2007/stylewatch/gallery/sun_glasses/sarah_jessica_parker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tbn1.google.com/images?q=tbn:ZKpdaU4gwfW3FM:http://www.liv.ac.uk/Library/gifs/vis_feedback.jp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image" Target="http://tbn0.google.com/images?q=tbn:e0Fg6T8GiIKtLM:http://www.businessweek.com/the_thread/hotproperty/archives/David%20Lereah.jpg" TargetMode="External"/><Relationship Id="rId4" Type="http://schemas.openxmlformats.org/officeDocument/2006/relationships/image" Target="http://thecityfix.com/wp-content/uploads/2008/04/cairo.jpg" TargetMode="External"/><Relationship Id="rId9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RESPONSIBILITIES FOR PO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228600" y="1447800"/>
            <a:ext cx="8686800" cy="4876800"/>
            <a:chOff x="228600" y="1447800"/>
            <a:chExt cx="6524625" cy="390525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447800"/>
              <a:ext cx="65246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209800"/>
              <a:ext cx="651510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E218-633F-4538-B6C0-1E086FA44846}" type="datetime1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Organizational Governance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43000" y="1600200"/>
            <a:ext cx="6629400" cy="4508718"/>
            <a:chOff x="1143000" y="1600200"/>
            <a:chExt cx="6629400" cy="4508718"/>
          </a:xfrm>
        </p:grpSpPr>
        <p:sp>
          <p:nvSpPr>
            <p:cNvPr id="15" name="TextBox 14"/>
            <p:cNvSpPr txBox="1"/>
            <p:nvPr/>
          </p:nvSpPr>
          <p:spPr>
            <a:xfrm>
              <a:off x="4114800" y="2362200"/>
              <a:ext cx="3505200" cy="3746718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1600200"/>
              <a:ext cx="6629400" cy="578882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</a:rPr>
                <a:t>Strategic Planning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2362201"/>
              <a:ext cx="2819400" cy="3713798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Management of Operation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2954269"/>
              <a:ext cx="2819400" cy="5509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Portfolio Management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3640069"/>
              <a:ext cx="2819400" cy="5509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Program Management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4402069"/>
              <a:ext cx="2819400" cy="5509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Project Management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5160407"/>
              <a:ext cx="2819400" cy="7831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Processes Tools Metrics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2452926"/>
              <a:ext cx="3581400" cy="442674"/>
            </a:xfrm>
            <a:prstGeom prst="roundRect">
              <a:avLst/>
            </a:prstGeom>
            <a:noFill/>
            <a:ln w="38100">
              <a:noFill/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Management by Projects</a:t>
              </a: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DD1-223C-4181-9E3D-F1FAFB157DE1}" type="datetime1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Organizational Context of Portfolio Management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High-Level Operations Planning and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Portfolio Planning and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2972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Management of On-Going Operations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181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Management of Authorized Programs and Projects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656806" y="5181600"/>
            <a:ext cx="1829594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352544" y="2286004"/>
            <a:ext cx="219456" cy="292608"/>
            <a:chOff x="1143000" y="1722120"/>
            <a:chExt cx="274320" cy="365760"/>
          </a:xfrm>
        </p:grpSpPr>
        <p:sp>
          <p:nvSpPr>
            <p:cNvPr id="18" name="Isosceles Triangle 17"/>
            <p:cNvSpPr/>
            <p:nvPr/>
          </p:nvSpPr>
          <p:spPr>
            <a:xfrm>
              <a:off x="1143000" y="1905000"/>
              <a:ext cx="27432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1143000" y="1722120"/>
              <a:ext cx="274320" cy="182880"/>
            </a:xfrm>
            <a:prstGeom prst="triangle">
              <a:avLst/>
            </a:prstGeom>
            <a:solidFill>
              <a:schemeClr val="tx1"/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4428744" y="5568696"/>
            <a:ext cx="219456" cy="146304"/>
          </a:xfrm>
          <a:prstGeom prst="triangle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428744" y="3282696"/>
            <a:ext cx="219456" cy="146304"/>
          </a:xfrm>
          <a:prstGeom prst="triangle">
            <a:avLst/>
          </a:prstGeom>
          <a:solidFill>
            <a:schemeClr val="tx1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200400" y="4197096"/>
            <a:ext cx="219456" cy="146304"/>
          </a:xfrm>
          <a:prstGeom prst="triangle">
            <a:avLst/>
          </a:prstGeom>
          <a:solidFill>
            <a:schemeClr val="tx1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5495544" y="4197096"/>
            <a:ext cx="219456" cy="146304"/>
          </a:xfrm>
          <a:prstGeom prst="triangle">
            <a:avLst/>
          </a:prstGeom>
          <a:solidFill>
            <a:schemeClr val="tx1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3200400" y="5111496"/>
            <a:ext cx="219456" cy="146304"/>
          </a:xfrm>
          <a:prstGeom prst="triangle">
            <a:avLst/>
          </a:prstGeom>
          <a:solidFill>
            <a:schemeClr val="tx1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5495544" y="5111496"/>
            <a:ext cx="219456" cy="146304"/>
          </a:xfrm>
          <a:prstGeom prst="triangle">
            <a:avLst/>
          </a:prstGeom>
          <a:solidFill>
            <a:schemeClr val="tx1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495800" y="4648200"/>
            <a:ext cx="219456" cy="146304"/>
          </a:xfrm>
          <a:prstGeom prst="triangle">
            <a:avLst/>
          </a:prstGeom>
          <a:solidFill>
            <a:schemeClr val="tx1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3421-94B1-4EA6-93B1-EEA4504E45E3}" type="datetime1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0463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F6-52AB-4B0F-8FA6-DACB8E88126A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0571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1E65-2E0B-4364-991B-E9B8020A8C36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FACILITIES AND EQUIPMENT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447800"/>
            <a:ext cx="892538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0C7F-ECBE-4F12-989D-8EB92BAE827F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3752-37A5-4B88-A00D-E431F746A514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295400"/>
            <a:ext cx="8772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9823-83A1-470A-BD6B-FB3D05F66C46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9E98-94E6-4064-A435-CAED7F3A4011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447800"/>
            <a:ext cx="878270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B3F6-7780-47F5-B659-3DA26A76186B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Flow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905000"/>
          <a:ext cx="8686797" cy="314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339"/>
                <a:gridCol w="1133060"/>
                <a:gridCol w="990599"/>
                <a:gridCol w="614570"/>
                <a:gridCol w="472109"/>
                <a:gridCol w="1133060"/>
                <a:gridCol w="1133060"/>
              </a:tblGrid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Activity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PV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50,000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40,000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60,000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Monthly Indirect Cost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F6F4172-E3E4-45AB-A877-F285B6C70C41}" type="datetime1">
              <a:rPr lang="en-US" smtClean="0"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SAMPLE: RESPONSIBILITY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71625"/>
            <a:ext cx="86296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7D4F-A87C-42C5-9262-2256DF8F4317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Flow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905000"/>
          <a:ext cx="8686797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339"/>
                <a:gridCol w="1133060"/>
                <a:gridCol w="990599"/>
                <a:gridCol w="614570"/>
                <a:gridCol w="472109"/>
                <a:gridCol w="1133060"/>
                <a:gridCol w="1133060"/>
              </a:tblGrid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50,000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40,000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</a:t>
                      </a:r>
                      <a:endParaRPr lang="en-US" sz="1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60,000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Monthly Direct Cost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Monthly Indirect Cost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Total Monthly Cost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Cumulative Monthly Cost</a:t>
                      </a:r>
                      <a:endParaRPr lang="en-US" sz="18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180,000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200,000</a:t>
                      </a:r>
                      <a:endParaRPr lang="en-US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3B69950-74BC-40CC-8BF5-CA69AF9109DB}" type="datetime1">
              <a:rPr lang="en-US" smtClean="0"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Flow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295400"/>
          <a:ext cx="868679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339"/>
                <a:gridCol w="1133060"/>
                <a:gridCol w="990599"/>
                <a:gridCol w="614570"/>
                <a:gridCol w="472109"/>
                <a:gridCol w="1133060"/>
                <a:gridCol w="1133060"/>
              </a:tblGrid>
              <a:tr h="228481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50,000</a:t>
                      </a:r>
                      <a:endParaRPr lang="en-US" sz="12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481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40,000</a:t>
                      </a:r>
                      <a:endParaRPr lang="en-US" sz="12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481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60,000</a:t>
                      </a:r>
                      <a:endParaRPr lang="en-US" sz="12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481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63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Monthly Direct Cost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3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Monthly Indirect Cost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3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Total Monthly Cost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32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Cumulative Monthly Cost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180,000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200,000</a:t>
                      </a:r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286000" y="3581401"/>
          <a:ext cx="4572000" cy="270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E679E0-36EE-4C8D-AD4B-1F1A8C9209B8}" type="datetime1">
              <a:rPr lang="en-US" smtClean="0"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2-month progress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016125"/>
          <a:ext cx="8381999" cy="4157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42"/>
                <a:gridCol w="1000132"/>
                <a:gridCol w="928694"/>
                <a:gridCol w="390532"/>
                <a:gridCol w="466724"/>
                <a:gridCol w="828676"/>
                <a:gridCol w="914400"/>
                <a:gridCol w="1143000"/>
                <a:gridCol w="1219199"/>
              </a:tblGrid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Activity</a:t>
                      </a:r>
                      <a:endParaRPr lang="en-US" sz="16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PV</a:t>
                      </a:r>
                      <a:endParaRPr lang="en-US" sz="16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 Complete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AC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50,000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55,000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40,000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28,000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60,000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22,000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Monthly Indirect Cost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10,000</a:t>
                      </a:r>
                      <a:endParaRPr kumimoji="0" lang="en-US" sz="1600" b="1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119,000</a:t>
                      </a:r>
                      <a:endParaRPr lang="en-US" sz="1600" b="1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44C06F8-0A51-449F-9BD8-8BE2B8E8B499}" type="datetime1">
              <a:rPr lang="en-US" smtClean="0"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Flow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016125"/>
          <a:ext cx="8381999" cy="359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394"/>
                <a:gridCol w="966806"/>
                <a:gridCol w="685800"/>
                <a:gridCol w="381000"/>
                <a:gridCol w="457200"/>
                <a:gridCol w="838200"/>
                <a:gridCol w="814398"/>
                <a:gridCol w="1243002"/>
                <a:gridCol w="1219199"/>
              </a:tblGrid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Activity</a:t>
                      </a:r>
                      <a:endParaRPr lang="en-US" sz="16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PV</a:t>
                      </a:r>
                      <a:endParaRPr lang="en-US" sz="1600" b="0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 Complete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EV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50,000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50,000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40,000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24,000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60,000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24,000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cs typeface="+mn-cs"/>
                        </a:rPr>
                        <a:t>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3,000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Direct EV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Total EV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112,222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191ECDC-1CDB-4AF8-90F9-8E72A03631ED}" type="datetime1">
              <a:rPr lang="en-US" smtClean="0"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Report</a:t>
            </a:r>
          </a:p>
        </p:txBody>
      </p:sp>
      <p:sp>
        <p:nvSpPr>
          <p:cNvPr id="2437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30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PV =100,000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EV= 112,222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AC=119,000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SV = 112,222 – 100,000 = 12,222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SPI = 112,222 /100,000 = 1.12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CV = 112,222 – 119,000 = -6,778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CPI = 112,222 /119,000=0.943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AE7FF7-FB88-4957-B06D-852CF8ACE299}" type="datetime1">
              <a:rPr lang="en-US" smtClean="0"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PORTFOLIO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2B90-C6EC-4F16-88E9-BE4AC2BB88EE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1FA0-F192-45B4-A83C-0127E2A1D11C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RELATIONSHIP MANAGEMENT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C34-8981-4142-9CE3-69CF147FBDB7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CUSTOMER RELATIONSHIP MANAGEMENT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F6C-23C6-444A-8533-F86882AB04DE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Performance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90600" y="1600200"/>
          <a:ext cx="7162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E72-4DB5-4F04-9311-5BC4EEDDC678}" type="datetime1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Road map to setting up PMO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78D5-6DF1-429D-B825-B0C93D976DA0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VARIANCE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4C29-4263-4F9E-B173-006F9FA1559F}" type="datetime1">
              <a:rPr lang="en-US" smtClean="0"/>
              <a:t>1/19/2014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7" t="19141" r="13470" b="8203"/>
          <a:stretch/>
        </p:blipFill>
        <p:spPr bwMode="auto">
          <a:xfrm>
            <a:off x="228600" y="1371601"/>
            <a:ext cx="87582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REALIZATION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A42-574B-474C-B656-374FA4FF8B58}" type="datetime1">
              <a:rPr lang="en-US" smtClean="0"/>
              <a:t>1/19/2014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19141" r="9847" b="13433"/>
          <a:stretch/>
        </p:blipFill>
        <p:spPr bwMode="auto">
          <a:xfrm>
            <a:off x="228601" y="1392213"/>
            <a:ext cx="8610599" cy="49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1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SCORING COMPONENT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9229-5484-4A17-BDEC-5B20B5E768EC}" type="datetime1">
              <a:rPr lang="en-US" smtClean="0"/>
              <a:t>1/19/2014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8946" r="13799" b="16601"/>
          <a:stretch/>
        </p:blipFill>
        <p:spPr bwMode="auto">
          <a:xfrm>
            <a:off x="228600" y="1457325"/>
            <a:ext cx="8643938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9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CHANGES IN THE WEIGHTING FOR SCORING PERFORMANCE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5B6C-43E8-4D58-9EB6-C2914965B659}" type="datetime1">
              <a:rPr lang="en-US" smtClean="0"/>
              <a:t>1/19/2014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7" t="19336" r="13909" b="13085"/>
          <a:stretch/>
        </p:blipFill>
        <p:spPr bwMode="auto">
          <a:xfrm>
            <a:off x="228600" y="1414463"/>
            <a:ext cx="8701087" cy="49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08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EFFICIENT FRONTIER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A708-546D-440C-83B3-C89682ED30FB}" type="datetime1">
              <a:rPr lang="en-US" smtClean="0"/>
              <a:t>1/19/2014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23437" r="14458" b="10351"/>
          <a:stretch/>
        </p:blipFill>
        <p:spPr bwMode="auto">
          <a:xfrm>
            <a:off x="457200" y="1404937"/>
            <a:ext cx="8215313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2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PROBABILITY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9B71-218C-483E-9250-CD7B4415B452}" type="datetime1">
              <a:rPr lang="en-US" smtClean="0"/>
              <a:t>1/19/2014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7" t="18749" r="18191" b="20704"/>
          <a:stretch/>
        </p:blipFill>
        <p:spPr bwMode="auto">
          <a:xfrm>
            <a:off x="304800" y="1371600"/>
            <a:ext cx="8534400" cy="491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60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smtClean="0"/>
              <a:t>Business 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2A51-7A11-44D7-ACE4-E9EB06C4C8F6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PMO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Perform General Services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Report Activities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Implement and evaluate Methodology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Promote Standards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Improve Processes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Support Software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Update Plans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Maintain Knowledge Base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C891-4EC7-4873-8ED9-22889D9A2BA3}" type="datetime1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Model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1625" y="1552575"/>
            <a:ext cx="8534400" cy="4733925"/>
            <a:chOff x="2040" y="1305"/>
            <a:chExt cx="8505" cy="60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40" y="1305"/>
              <a:ext cx="8505" cy="6000"/>
              <a:chOff x="2040" y="1305"/>
              <a:chExt cx="8505" cy="6000"/>
            </a:xfrm>
          </p:grpSpPr>
          <p:pic>
            <p:nvPicPr>
              <p:cNvPr id="354316" name="image575" descr="cairo.jpg"/>
              <p:cNvPicPr>
                <a:picLocks noChangeAspect="1" noChangeArrowheads="1"/>
              </p:cNvPicPr>
              <p:nvPr/>
            </p:nvPicPr>
            <p:blipFill>
              <a:blip r:embed="rId3" r:link="rId4" cstate="print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055" y="1305"/>
                <a:ext cx="8490" cy="60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040" y="1305"/>
                <a:ext cx="8489" cy="5250"/>
                <a:chOff x="2040" y="1305"/>
                <a:chExt cx="8489" cy="5250"/>
              </a:xfrm>
            </p:grpSpPr>
            <p:sp>
              <p:nvSpPr>
                <p:cNvPr id="354318" name="AutoShape 9"/>
                <p:cNvSpPr>
                  <a:spLocks noChangeArrowheads="1"/>
                </p:cNvSpPr>
                <p:nvPr/>
              </p:nvSpPr>
              <p:spPr bwMode="auto">
                <a:xfrm rot="10800000">
                  <a:off x="2565" y="3750"/>
                  <a:ext cx="6855" cy="2370"/>
                </a:xfrm>
                <a:prstGeom prst="curvedDownArrow">
                  <a:avLst>
                    <a:gd name="adj1" fmla="val 57848"/>
                    <a:gd name="adj2" fmla="val 115696"/>
                    <a:gd name="adj3" fmla="val 33333"/>
                  </a:avLst>
                </a:prstGeom>
                <a:gradFill rotWithShape="1">
                  <a:gsLst>
                    <a:gs pos="0">
                      <a:srgbClr val="023C76"/>
                    </a:gs>
                    <a:gs pos="100000">
                      <a:srgbClr val="0582FF">
                        <a:alpha val="0"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4319" name="AutoShape 10"/>
                <p:cNvSpPr>
                  <a:spLocks noChangeArrowheads="1"/>
                </p:cNvSpPr>
                <p:nvPr/>
              </p:nvSpPr>
              <p:spPr bwMode="auto">
                <a:xfrm>
                  <a:off x="3090" y="2415"/>
                  <a:ext cx="7020" cy="1065"/>
                </a:xfrm>
                <a:prstGeom prst="curvedDownArrow">
                  <a:avLst>
                    <a:gd name="adj1" fmla="val 131831"/>
                    <a:gd name="adj2" fmla="val 263662"/>
                    <a:gd name="adj3" fmla="val 34218"/>
                  </a:avLst>
                </a:prstGeom>
                <a:gradFill rotWithShape="1">
                  <a:gsLst>
                    <a:gs pos="0">
                      <a:srgbClr val="023C76"/>
                    </a:gs>
                    <a:gs pos="100000">
                      <a:srgbClr val="0582FF">
                        <a:alpha val="0"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2040" y="1305"/>
                  <a:ext cx="8489" cy="5250"/>
                  <a:chOff x="2040" y="1305"/>
                  <a:chExt cx="8489" cy="5250"/>
                </a:xfrm>
              </p:grpSpPr>
              <p:pic>
                <p:nvPicPr>
                  <p:cNvPr id="354321" name="Picture 12" descr="http://tbn1.google.com/images?q=tbn:ZKpdaU4gwfW3FM:http://www.liv.ac.uk/Library/gifs/vis_feedback.jpg"/>
                  <p:cNvPicPr>
                    <a:picLocks noChangeAspect="1" noChangeArrowheads="1"/>
                  </p:cNvPicPr>
                  <p:nvPr/>
                </p:nvPicPr>
                <p:blipFill>
                  <a:blip r:embed="rId5" r:link="rId6" cstate="print"/>
                  <a:srcRect/>
                  <a:stretch>
                    <a:fillRect/>
                  </a:stretch>
                </p:blipFill>
                <p:spPr bwMode="auto">
                  <a:xfrm>
                    <a:off x="5490" y="4593"/>
                    <a:ext cx="1740" cy="1962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pic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040" y="1305"/>
                    <a:ext cx="8489" cy="3083"/>
                    <a:chOff x="2040" y="1305"/>
                    <a:chExt cx="8489" cy="3083"/>
                  </a:xfrm>
                </p:grpSpPr>
                <p:pic>
                  <p:nvPicPr>
                    <p:cNvPr id="354323" name="Picture 14" descr="Live Encoding with iRecord Pr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r:link="rId8" cstate="print"/>
                    <a:srcRect/>
                    <a:stretch>
                      <a:fillRect/>
                    </a:stretch>
                  </p:blipFill>
                  <p:spPr bwMode="auto">
                    <a:xfrm rot="10800000">
                      <a:off x="6780" y="1305"/>
                      <a:ext cx="1770" cy="1242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54324" name="Picture 15" descr="Live Encoding with iRecord Pr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r:link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870" y="1305"/>
                      <a:ext cx="1830" cy="128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0" y="1560"/>
                      <a:ext cx="8489" cy="2828"/>
                      <a:chOff x="2040" y="1560"/>
                      <a:chExt cx="8489" cy="2828"/>
                    </a:xfrm>
                  </p:grpSpPr>
                  <p:pic>
                    <p:nvPicPr>
                      <p:cNvPr id="354326" name="Picture 17" descr="http://tbn0.google.com/images?q=tbn:e0Fg6T8GiIKtLM:http://www.businessweek.com/the_thread/hotproperty/archives/David%2520Lereah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r:link="rId1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" y="3045"/>
                        <a:ext cx="1008" cy="13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54327" name="Picture 18" descr="http://tbn2.google.com/images?q=tbn:fp7CSSa0cujpiM:http://img2.timeinc.net/people/i/2007/stylewatch/gallery/sun_glasses/sarah_jessica_parker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 r:link="rId1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1" y="3045"/>
                        <a:ext cx="1008" cy="13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354328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5" y="1785"/>
                        <a:ext cx="1980" cy="1095"/>
                      </a:xfrm>
                      <a:prstGeom prst="cloudCallout">
                        <a:avLst>
                          <a:gd name="adj1" fmla="val -25102"/>
                          <a:gd name="adj2" fmla="val 77398"/>
                        </a:avLst>
                      </a:prstGeom>
                      <a:gradFill rotWithShape="1">
                        <a:gsLst>
                          <a:gs pos="0">
                            <a:srgbClr val="0582FF"/>
                          </a:gs>
                          <a:gs pos="100000">
                            <a:srgbClr val="023C76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solidFill>
                              <a:srgbClr val="FFFFFF"/>
                            </a:solidFill>
                            <a:latin typeface="Calibri" pitchFamily="34" charset="0"/>
                          </a:rPr>
                          <a:t>Ideas, facts, suggestions</a:t>
                        </a: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4329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75" y="1560"/>
                        <a:ext cx="2054" cy="1095"/>
                      </a:xfrm>
                      <a:prstGeom prst="cloudCallout">
                        <a:avLst>
                          <a:gd name="adj1" fmla="val 22931"/>
                          <a:gd name="adj2" fmla="val 81505"/>
                        </a:avLst>
                      </a:prstGeom>
                      <a:gradFill rotWithShape="1">
                        <a:gsLst>
                          <a:gs pos="0">
                            <a:srgbClr val="0582FF"/>
                          </a:gs>
                          <a:gs pos="100000">
                            <a:srgbClr val="023C76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solidFill>
                              <a:srgbClr val="FFFFFF"/>
                            </a:solidFill>
                            <a:latin typeface="Calibri" pitchFamily="34" charset="0"/>
                          </a:rPr>
                          <a:t>Ideas, facts, suggestions</a:t>
                        </a:r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54311" name="AutoShape 21"/>
            <p:cNvSpPr>
              <a:spLocks noChangeArrowheads="1"/>
            </p:cNvSpPr>
            <p:nvPr/>
          </p:nvSpPr>
          <p:spPr bwMode="auto">
            <a:xfrm>
              <a:off x="5700" y="1875"/>
              <a:ext cx="1080" cy="285"/>
            </a:xfrm>
            <a:prstGeom prst="rightArrow">
              <a:avLst>
                <a:gd name="adj1" fmla="val 50000"/>
                <a:gd name="adj2" fmla="val 94737"/>
              </a:avLst>
            </a:prstGeom>
            <a:gradFill rotWithShape="1">
              <a:gsLst>
                <a:gs pos="0">
                  <a:srgbClr val="023C76"/>
                </a:gs>
                <a:gs pos="100000">
                  <a:srgbClr val="0582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312" name="Text Box 22"/>
            <p:cNvSpPr txBox="1">
              <a:spLocks noChangeArrowheads="1"/>
            </p:cNvSpPr>
            <p:nvPr/>
          </p:nvSpPr>
          <p:spPr bwMode="auto">
            <a:xfrm>
              <a:off x="4620" y="1395"/>
              <a:ext cx="108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solidFill>
                    <a:prstClr val="black"/>
                  </a:solidFill>
                  <a:latin typeface="Arial" pitchFamily="34" charset="0"/>
                </a:rPr>
                <a:t>Encode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313" name="Text Box 23"/>
            <p:cNvSpPr txBox="1">
              <a:spLocks noChangeArrowheads="1"/>
            </p:cNvSpPr>
            <p:nvPr/>
          </p:nvSpPr>
          <p:spPr bwMode="auto">
            <a:xfrm>
              <a:off x="6711" y="1380"/>
              <a:ext cx="108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solidFill>
                    <a:prstClr val="black"/>
                  </a:solidFill>
                  <a:latin typeface="Arial" pitchFamily="34" charset="0"/>
                </a:rPr>
                <a:t>Decode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314" name="Text Box 24"/>
            <p:cNvSpPr txBox="1">
              <a:spLocks noChangeArrowheads="1"/>
            </p:cNvSpPr>
            <p:nvPr/>
          </p:nvSpPr>
          <p:spPr bwMode="auto">
            <a:xfrm>
              <a:off x="5715" y="3405"/>
              <a:ext cx="108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solidFill>
                    <a:prstClr val="black"/>
                  </a:solidFill>
                  <a:latin typeface="Arial" pitchFamily="34" charset="0"/>
                </a:rPr>
                <a:t>Noise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315" name="Text Box 25"/>
            <p:cNvSpPr txBox="1">
              <a:spLocks noChangeArrowheads="1"/>
            </p:cNvSpPr>
            <p:nvPr/>
          </p:nvSpPr>
          <p:spPr bwMode="auto">
            <a:xfrm>
              <a:off x="5715" y="4515"/>
              <a:ext cx="132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>
                  <a:solidFill>
                    <a:prstClr val="black"/>
                  </a:solidFill>
                  <a:latin typeface="Arial" pitchFamily="34" charset="0"/>
                </a:rPr>
                <a:t>Feedback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AEA-FD5A-45D5-A0AA-04FDC832583F}" type="datetime1">
              <a:rPr lang="en-US" smtClean="0"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Directions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1785938"/>
            <a:ext cx="8335962" cy="4429125"/>
            <a:chOff x="1680" y="1490"/>
            <a:chExt cx="9217" cy="5605"/>
          </a:xfrm>
        </p:grpSpPr>
        <p:sp>
          <p:nvSpPr>
            <p:cNvPr id="356358" name="AutoShape 3"/>
            <p:cNvSpPr>
              <a:spLocks noChangeArrowheads="1"/>
            </p:cNvSpPr>
            <p:nvPr/>
          </p:nvSpPr>
          <p:spPr bwMode="auto">
            <a:xfrm>
              <a:off x="1689" y="1490"/>
              <a:ext cx="5890" cy="2479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4F81BD"/>
                </a:gs>
                <a:gs pos="100000">
                  <a:srgbClr val="DCE6F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</a:rPr>
                <a:t>Upward channel</a:t>
              </a:r>
            </a:p>
            <a:p>
              <a:pPr lvl="1">
                <a:buFont typeface="Symbol" pitchFamily="18" charset="2"/>
                <a:buChar char="·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Communicate to senior executives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Highlight issues, risks, and exceptions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Status reports, exception reports, charter, reviews, communication plan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56359" name="AutoShape 4"/>
            <p:cNvSpPr>
              <a:spLocks noChangeArrowheads="1"/>
            </p:cNvSpPr>
            <p:nvPr/>
          </p:nvSpPr>
          <p:spPr bwMode="auto">
            <a:xfrm>
              <a:off x="1680" y="4178"/>
              <a:ext cx="5891" cy="2917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CE6F2"/>
                </a:gs>
                <a:gs pos="100000">
                  <a:srgbClr val="4F81BD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lvl="1">
                <a:buFont typeface="Symbol" pitchFamily="18" charset="2"/>
                <a:buChar char="·"/>
              </a:pPr>
              <a:r>
                <a:rPr lang="en-US" sz="1200">
                  <a:solidFill>
                    <a:prstClr val="black"/>
                  </a:solidFill>
                  <a:latin typeface="Arial" pitchFamily="34" charset="0"/>
                </a:rPr>
                <a:t>Provide direction to team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>
                  <a:solidFill>
                    <a:prstClr val="black"/>
                  </a:solidFill>
                  <a:latin typeface="Arial" pitchFamily="34" charset="0"/>
                </a:rPr>
                <a:t>Highlight task pending, scheduled tasks, dates, team briefing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>
                  <a:solidFill>
                    <a:prstClr val="black"/>
                  </a:solidFill>
                  <a:latin typeface="Arial" pitchFamily="34" charset="0"/>
                </a:rPr>
                <a:t>Verbal , agendas, minutes, e-mail, briefs, plans, issue logs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>
                  <a:solidFill>
                    <a:prstClr val="black"/>
                  </a:solidFill>
                  <a:latin typeface="Arial" pitchFamily="34" charset="0"/>
                </a:rPr>
                <a:t>Delegation skills</a:t>
              </a:r>
            </a:p>
            <a:p>
              <a:endParaRPr lang="en-US" sz="1200" b="1">
                <a:solidFill>
                  <a:prstClr val="black"/>
                </a:solidFill>
                <a:latin typeface="Arial" pitchFamily="34" charset="0"/>
              </a:endParaRPr>
            </a:p>
            <a:p>
              <a:r>
                <a:rPr lang="en-US" sz="1200" b="1">
                  <a:solidFill>
                    <a:prstClr val="black"/>
                  </a:solidFill>
                  <a:latin typeface="Arial" pitchFamily="34" charset="0"/>
                </a:rPr>
                <a:t>Downward channel</a:t>
              </a:r>
            </a:p>
            <a:p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56360" name="AutoShape 5"/>
            <p:cNvSpPr>
              <a:spLocks noChangeArrowheads="1"/>
            </p:cNvSpPr>
            <p:nvPr/>
          </p:nvSpPr>
          <p:spPr bwMode="auto">
            <a:xfrm>
              <a:off x="7591" y="1654"/>
              <a:ext cx="3306" cy="4591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CE6F2"/>
                </a:gs>
                <a:gs pos="100000">
                  <a:srgbClr val="4F81BD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</a:rPr>
                <a:t>Lateral channel</a:t>
              </a:r>
            </a:p>
            <a:p>
              <a:pPr lvl="1">
                <a:buFont typeface="Symbol" pitchFamily="18" charset="2"/>
                <a:buChar char="·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Communicate to client, vendors, functional managers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Negotiation for resources, budgets, time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Communication plan, SOW, contracts, e-mail</a:t>
              </a:r>
            </a:p>
            <a:p>
              <a:pPr>
                <a:buFont typeface="Symbol" pitchFamily="18" charset="2"/>
                <a:buChar char="·"/>
              </a:pP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</a:rPr>
                <a:t>Diplomacy and tact</a:t>
              </a:r>
            </a:p>
            <a:p>
              <a:endParaRPr lang="en-US" sz="12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23EA-F785-418F-901D-9CB66EB76E95}" type="datetime1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PM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67E8-FCB3-4B5D-A3EA-8CFE582F18A0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PORTFOLIO COMMUNICATION MANAGEMENT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2EC7-CD2C-4836-AEF2-345BA1132D3B}" type="datetime1">
              <a:rPr lang="en-US" smtClean="0"/>
              <a:t>1/19/2014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18750" r="20497" b="6249"/>
          <a:stretch/>
        </p:blipFill>
        <p:spPr bwMode="auto">
          <a:xfrm>
            <a:off x="304800" y="14478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9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STRATEGY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44D2-3527-4B3D-9DA8-8CE305B69F89}" type="datetime1">
              <a:rPr lang="en-US" smtClean="0"/>
              <a:t>1/19/2014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31055" r="13909" b="19140"/>
          <a:stretch/>
        </p:blipFill>
        <p:spPr bwMode="auto">
          <a:xfrm>
            <a:off x="233363" y="1828800"/>
            <a:ext cx="8682037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9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37B1-FE6D-4547-84C0-BC8876226B53}" type="datetime1">
              <a:rPr lang="en-US" smtClean="0"/>
              <a:t>1/19/2014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5234" r="2380" b="9180"/>
          <a:stretch/>
        </p:blipFill>
        <p:spPr bwMode="auto">
          <a:xfrm>
            <a:off x="0" y="1295400"/>
            <a:ext cx="91292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9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C857-9AE4-42A8-8928-2530FE7EDA73}" type="datetime1">
              <a:rPr lang="en-US" smtClean="0"/>
              <a:t>1/19/2014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5039" r="1940" b="16211"/>
          <a:stretch/>
        </p:blipFill>
        <p:spPr bwMode="auto">
          <a:xfrm>
            <a:off x="4762" y="1100138"/>
            <a:ext cx="9139238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88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DB6E-F82C-469B-A9EE-6558198CBF01}" type="datetime1">
              <a:rPr lang="en-US" smtClean="0"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15625" r="2598" b="8008"/>
          <a:stretch/>
        </p:blipFill>
        <p:spPr bwMode="auto">
          <a:xfrm>
            <a:off x="1" y="1066800"/>
            <a:ext cx="9144000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98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324600" y="6404984"/>
            <a:ext cx="2511552" cy="36576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79A5C39-5310-41F5-9CFA-F6EFFA273FBF}" type="datetime1">
              <a:rPr lang="en-US" smtClean="0"/>
              <a:pPr/>
              <a:t>1/19/2014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1625" y="285750"/>
          <a:ext cx="8534399" cy="6038872"/>
        </p:xfrm>
        <a:graphic>
          <a:graphicData uri="http://schemas.openxmlformats.org/drawingml/2006/table">
            <a:tbl>
              <a:tblPr/>
              <a:tblGrid>
                <a:gridCol w="2283546"/>
                <a:gridCol w="1538415"/>
                <a:gridCol w="1538415"/>
                <a:gridCol w="1538415"/>
                <a:gridCol w="1635608"/>
              </a:tblGrid>
              <a:tr h="7548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Risk Responsibility Chart</a:t>
                      </a:r>
                      <a:endParaRPr lang="en-US" sz="2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FFFF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Top management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PM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Management Team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Risk Owner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7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Plan Risk Management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Identify Risk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7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Perform Qualitative Risk Management 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Perform Qualitative Risk Management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7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Plan Risk Responses 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75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Monitor &amp; Control Risks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525" marR="6752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638" marR="35638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Risk Breakdown Structure (RBS)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1625" y="1670050"/>
            <a:ext cx="8199438" cy="4402138"/>
            <a:chOff x="984" y="8400"/>
            <a:chExt cx="9441" cy="41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50" y="8400"/>
              <a:ext cx="9075" cy="1770"/>
              <a:chOff x="1350" y="8400"/>
              <a:chExt cx="9075" cy="177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350" y="8400"/>
                <a:ext cx="9075" cy="1770"/>
                <a:chOff x="1350" y="8400"/>
                <a:chExt cx="9075" cy="1770"/>
              </a:xfrm>
            </p:grpSpPr>
            <p:sp>
              <p:nvSpPr>
                <p:cNvPr id="3635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715" y="8400"/>
                  <a:ext cx="1066" cy="436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28575">
                  <a:solidFill>
                    <a:srgbClr val="365F91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  <a:ea typeface="Arial" pitchFamily="34" charset="0"/>
                    </a:rPr>
                    <a:t>Project</a:t>
                  </a:r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609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475" y="9435"/>
                  <a:ext cx="1665" cy="435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28575">
                  <a:solidFill>
                    <a:srgbClr val="365F9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</a:rPr>
                    <a:t>Organizational</a:t>
                  </a:r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610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15" y="9435"/>
                  <a:ext cx="1575" cy="735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28575">
                  <a:solidFill>
                    <a:srgbClr val="365F9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</a:rPr>
                    <a:t>Project</a:t>
                  </a:r>
                </a:p>
                <a:p>
                  <a:pPr algn="ctr"/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</a:rPr>
                    <a:t>Management</a:t>
                  </a:r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610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50" y="9435"/>
                  <a:ext cx="1260" cy="435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28575">
                  <a:solidFill>
                    <a:srgbClr val="365F9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</a:rPr>
                    <a:t>Technical</a:t>
                  </a:r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610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725" y="9435"/>
                  <a:ext cx="1065" cy="435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28575">
                  <a:solidFill>
                    <a:srgbClr val="365F9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</a:rPr>
                    <a:t>External</a:t>
                  </a:r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61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60" y="9435"/>
                  <a:ext cx="1065" cy="435"/>
                </a:xfrm>
                <a:prstGeom prst="rect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28575">
                  <a:solidFill>
                    <a:srgbClr val="365F9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</a:rPr>
                    <a:t>Others</a:t>
                  </a:r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386092" name="AutoShape 12"/>
              <p:cNvCxnSpPr>
                <a:cxnSpLocks noChangeShapeType="1"/>
              </p:cNvCxnSpPr>
              <p:nvPr/>
            </p:nvCxnSpPr>
            <p:spPr bwMode="auto">
              <a:xfrm>
                <a:off x="1860" y="9075"/>
                <a:ext cx="7995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93" name="AutoShape 13"/>
              <p:cNvCxnSpPr>
                <a:cxnSpLocks noChangeShapeType="1"/>
              </p:cNvCxnSpPr>
              <p:nvPr/>
            </p:nvCxnSpPr>
            <p:spPr bwMode="auto">
              <a:xfrm>
                <a:off x="6255" y="8835"/>
                <a:ext cx="0" cy="60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94" name="AutoShape 14"/>
              <p:cNvCxnSpPr>
                <a:cxnSpLocks noChangeShapeType="1"/>
              </p:cNvCxnSpPr>
              <p:nvPr/>
            </p:nvCxnSpPr>
            <p:spPr bwMode="auto">
              <a:xfrm>
                <a:off x="9855" y="9075"/>
                <a:ext cx="0" cy="36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95" name="AutoShape 15"/>
              <p:cNvCxnSpPr>
                <a:cxnSpLocks noChangeShapeType="1"/>
              </p:cNvCxnSpPr>
              <p:nvPr/>
            </p:nvCxnSpPr>
            <p:spPr bwMode="auto">
              <a:xfrm>
                <a:off x="3990" y="9075"/>
                <a:ext cx="0" cy="36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96" name="AutoShape 16"/>
              <p:cNvCxnSpPr>
                <a:cxnSpLocks noChangeShapeType="1"/>
              </p:cNvCxnSpPr>
              <p:nvPr/>
            </p:nvCxnSpPr>
            <p:spPr bwMode="auto">
              <a:xfrm>
                <a:off x="8235" y="9075"/>
                <a:ext cx="0" cy="36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97" name="AutoShape 17"/>
              <p:cNvCxnSpPr>
                <a:cxnSpLocks noChangeShapeType="1"/>
              </p:cNvCxnSpPr>
              <p:nvPr/>
            </p:nvCxnSpPr>
            <p:spPr bwMode="auto">
              <a:xfrm>
                <a:off x="1860" y="9075"/>
                <a:ext cx="0" cy="36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060" y="9870"/>
              <a:ext cx="1543" cy="2640"/>
              <a:chOff x="3060" y="9870"/>
              <a:chExt cx="1543" cy="2640"/>
            </a:xfrm>
          </p:grpSpPr>
          <p:sp>
            <p:nvSpPr>
              <p:cNvPr id="386083" name="Text Box 19"/>
              <p:cNvSpPr txBox="1">
                <a:spLocks noChangeArrowheads="1"/>
              </p:cNvSpPr>
              <p:nvPr/>
            </p:nvSpPr>
            <p:spPr bwMode="auto">
              <a:xfrm>
                <a:off x="3426" y="10410"/>
                <a:ext cx="1177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Time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84" name="Text Box 20"/>
              <p:cNvSpPr txBox="1">
                <a:spLocks noChangeArrowheads="1"/>
              </p:cNvSpPr>
              <p:nvPr/>
            </p:nvSpPr>
            <p:spPr bwMode="auto">
              <a:xfrm>
                <a:off x="3426" y="11220"/>
                <a:ext cx="1177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Cost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85" name="Text Box 21"/>
              <p:cNvSpPr txBox="1">
                <a:spLocks noChangeArrowheads="1"/>
              </p:cNvSpPr>
              <p:nvPr/>
            </p:nvSpPr>
            <p:spPr bwMode="auto">
              <a:xfrm>
                <a:off x="3426" y="12075"/>
                <a:ext cx="1177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Resource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6086" name="AutoShape 22"/>
              <p:cNvCxnSpPr>
                <a:cxnSpLocks noChangeShapeType="1"/>
              </p:cNvCxnSpPr>
              <p:nvPr/>
            </p:nvCxnSpPr>
            <p:spPr bwMode="auto">
              <a:xfrm>
                <a:off x="3066" y="9870"/>
                <a:ext cx="0" cy="246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87" name="AutoShape 23"/>
              <p:cNvCxnSpPr>
                <a:cxnSpLocks noChangeShapeType="1"/>
              </p:cNvCxnSpPr>
              <p:nvPr/>
            </p:nvCxnSpPr>
            <p:spPr bwMode="auto">
              <a:xfrm>
                <a:off x="3066" y="9870"/>
                <a:ext cx="249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88" name="AutoShape 24"/>
              <p:cNvCxnSpPr>
                <a:cxnSpLocks noChangeShapeType="1"/>
              </p:cNvCxnSpPr>
              <p:nvPr/>
            </p:nvCxnSpPr>
            <p:spPr bwMode="auto">
              <a:xfrm>
                <a:off x="3060" y="10605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89" name="AutoShape 25"/>
              <p:cNvCxnSpPr>
                <a:cxnSpLocks noChangeShapeType="1"/>
              </p:cNvCxnSpPr>
              <p:nvPr/>
            </p:nvCxnSpPr>
            <p:spPr bwMode="auto">
              <a:xfrm>
                <a:off x="3060" y="11430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90" name="AutoShape 26"/>
              <p:cNvCxnSpPr>
                <a:cxnSpLocks noChangeShapeType="1"/>
              </p:cNvCxnSpPr>
              <p:nvPr/>
            </p:nvCxnSpPr>
            <p:spPr bwMode="auto">
              <a:xfrm>
                <a:off x="3081" y="12330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984" y="9648"/>
              <a:ext cx="1956" cy="2874"/>
              <a:chOff x="984" y="9648"/>
              <a:chExt cx="1956" cy="2874"/>
            </a:xfrm>
          </p:grpSpPr>
          <p:sp>
            <p:nvSpPr>
              <p:cNvPr id="386075" name="Text Box 28"/>
              <p:cNvSpPr txBox="1">
                <a:spLocks noChangeArrowheads="1"/>
              </p:cNvSpPr>
              <p:nvPr/>
            </p:nvSpPr>
            <p:spPr bwMode="auto">
              <a:xfrm>
                <a:off x="1350" y="10422"/>
                <a:ext cx="1260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Quality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76" name="Text Box 29"/>
              <p:cNvSpPr txBox="1">
                <a:spLocks noChangeArrowheads="1"/>
              </p:cNvSpPr>
              <p:nvPr/>
            </p:nvSpPr>
            <p:spPr bwMode="auto">
              <a:xfrm>
                <a:off x="1350" y="11232"/>
                <a:ext cx="1590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Performance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77" name="Text Box 30"/>
              <p:cNvSpPr txBox="1">
                <a:spLocks noChangeArrowheads="1"/>
              </p:cNvSpPr>
              <p:nvPr/>
            </p:nvSpPr>
            <p:spPr bwMode="auto">
              <a:xfrm>
                <a:off x="1350" y="12087"/>
                <a:ext cx="1470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Complexity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6078" name="AutoShape 31"/>
              <p:cNvCxnSpPr>
                <a:cxnSpLocks noChangeShapeType="1"/>
              </p:cNvCxnSpPr>
              <p:nvPr/>
            </p:nvCxnSpPr>
            <p:spPr bwMode="auto">
              <a:xfrm>
                <a:off x="984" y="9648"/>
                <a:ext cx="7" cy="2694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79" name="AutoShape 32"/>
              <p:cNvCxnSpPr>
                <a:cxnSpLocks noChangeShapeType="1"/>
              </p:cNvCxnSpPr>
              <p:nvPr/>
            </p:nvCxnSpPr>
            <p:spPr bwMode="auto">
              <a:xfrm>
                <a:off x="990" y="9648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80" name="AutoShape 33"/>
              <p:cNvCxnSpPr>
                <a:cxnSpLocks noChangeShapeType="1"/>
              </p:cNvCxnSpPr>
              <p:nvPr/>
            </p:nvCxnSpPr>
            <p:spPr bwMode="auto">
              <a:xfrm>
                <a:off x="984" y="10617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81" name="AutoShape 34"/>
              <p:cNvCxnSpPr>
                <a:cxnSpLocks noChangeShapeType="1"/>
              </p:cNvCxnSpPr>
              <p:nvPr/>
            </p:nvCxnSpPr>
            <p:spPr bwMode="auto">
              <a:xfrm>
                <a:off x="984" y="11442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82" name="AutoShape 35"/>
              <p:cNvCxnSpPr>
                <a:cxnSpLocks noChangeShapeType="1"/>
              </p:cNvCxnSpPr>
              <p:nvPr/>
            </p:nvCxnSpPr>
            <p:spPr bwMode="auto">
              <a:xfrm>
                <a:off x="1005" y="12342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5208" y="9642"/>
              <a:ext cx="1932" cy="2874"/>
              <a:chOff x="5208" y="9642"/>
              <a:chExt cx="1932" cy="2874"/>
            </a:xfrm>
          </p:grpSpPr>
          <p:sp>
            <p:nvSpPr>
              <p:cNvPr id="386067" name="Text Box 37"/>
              <p:cNvSpPr txBox="1">
                <a:spLocks noChangeArrowheads="1"/>
              </p:cNvSpPr>
              <p:nvPr/>
            </p:nvSpPr>
            <p:spPr bwMode="auto">
              <a:xfrm>
                <a:off x="5574" y="10416"/>
                <a:ext cx="1281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Objectives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68" name="Text Box 38"/>
              <p:cNvSpPr txBox="1">
                <a:spLocks noChangeArrowheads="1"/>
              </p:cNvSpPr>
              <p:nvPr/>
            </p:nvSpPr>
            <p:spPr bwMode="auto">
              <a:xfrm>
                <a:off x="5574" y="11226"/>
                <a:ext cx="1177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Fund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69" name="Text Box 39"/>
              <p:cNvSpPr txBox="1">
                <a:spLocks noChangeArrowheads="1"/>
              </p:cNvSpPr>
              <p:nvPr/>
            </p:nvSpPr>
            <p:spPr bwMode="auto">
              <a:xfrm>
                <a:off x="5574" y="12081"/>
                <a:ext cx="1566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Collaboration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6070" name="AutoShape 40"/>
              <p:cNvCxnSpPr>
                <a:cxnSpLocks noChangeShapeType="1"/>
              </p:cNvCxnSpPr>
              <p:nvPr/>
            </p:nvCxnSpPr>
            <p:spPr bwMode="auto">
              <a:xfrm>
                <a:off x="5214" y="9648"/>
                <a:ext cx="1" cy="2688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71" name="AutoShape 41"/>
              <p:cNvCxnSpPr>
                <a:cxnSpLocks noChangeShapeType="1"/>
              </p:cNvCxnSpPr>
              <p:nvPr/>
            </p:nvCxnSpPr>
            <p:spPr bwMode="auto">
              <a:xfrm>
                <a:off x="5214" y="9642"/>
                <a:ext cx="249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72" name="AutoShape 42"/>
              <p:cNvCxnSpPr>
                <a:cxnSpLocks noChangeShapeType="1"/>
              </p:cNvCxnSpPr>
              <p:nvPr/>
            </p:nvCxnSpPr>
            <p:spPr bwMode="auto">
              <a:xfrm>
                <a:off x="5208" y="10611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73" name="AutoShape 43"/>
              <p:cNvCxnSpPr>
                <a:cxnSpLocks noChangeShapeType="1"/>
              </p:cNvCxnSpPr>
              <p:nvPr/>
            </p:nvCxnSpPr>
            <p:spPr bwMode="auto">
              <a:xfrm>
                <a:off x="5208" y="11436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74" name="AutoShape 44"/>
              <p:cNvCxnSpPr>
                <a:cxnSpLocks noChangeShapeType="1"/>
              </p:cNvCxnSpPr>
              <p:nvPr/>
            </p:nvCxnSpPr>
            <p:spPr bwMode="auto">
              <a:xfrm>
                <a:off x="5229" y="12336"/>
                <a:ext cx="345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7455" y="9639"/>
              <a:ext cx="1459" cy="2874"/>
              <a:chOff x="7455" y="9639"/>
              <a:chExt cx="1459" cy="2874"/>
            </a:xfrm>
          </p:grpSpPr>
          <p:sp>
            <p:nvSpPr>
              <p:cNvPr id="386059" name="Text Box 46"/>
              <p:cNvSpPr txBox="1">
                <a:spLocks noChangeArrowheads="1"/>
              </p:cNvSpPr>
              <p:nvPr/>
            </p:nvSpPr>
            <p:spPr bwMode="auto">
              <a:xfrm>
                <a:off x="7821" y="10413"/>
                <a:ext cx="1093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Weather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60" name="Text Box 47"/>
              <p:cNvSpPr txBox="1">
                <a:spLocks noChangeArrowheads="1"/>
              </p:cNvSpPr>
              <p:nvPr/>
            </p:nvSpPr>
            <p:spPr bwMode="auto">
              <a:xfrm>
                <a:off x="7821" y="11223"/>
                <a:ext cx="1093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Labor 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061" name="Text Box 48"/>
              <p:cNvSpPr txBox="1">
                <a:spLocks noChangeArrowheads="1"/>
              </p:cNvSpPr>
              <p:nvPr/>
            </p:nvSpPr>
            <p:spPr bwMode="auto">
              <a:xfrm>
                <a:off x="7821" y="12078"/>
                <a:ext cx="1093" cy="435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28575">
                <a:solidFill>
                  <a:srgbClr val="365F9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prstClr val="black"/>
                    </a:solidFill>
                    <a:latin typeface="Arial" pitchFamily="34" charset="0"/>
                  </a:rPr>
                  <a:t>Politics</a:t>
                </a:r>
                <a:endParaRPr lang="en-US" sz="1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6062" name="AutoShape 49"/>
              <p:cNvCxnSpPr>
                <a:cxnSpLocks noChangeShapeType="1"/>
              </p:cNvCxnSpPr>
              <p:nvPr/>
            </p:nvCxnSpPr>
            <p:spPr bwMode="auto">
              <a:xfrm>
                <a:off x="7461" y="9645"/>
                <a:ext cx="1" cy="2688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63" name="AutoShape 50"/>
              <p:cNvCxnSpPr>
                <a:cxnSpLocks noChangeShapeType="1"/>
              </p:cNvCxnSpPr>
              <p:nvPr/>
            </p:nvCxnSpPr>
            <p:spPr bwMode="auto">
              <a:xfrm>
                <a:off x="7461" y="9639"/>
                <a:ext cx="249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64" name="AutoShape 51"/>
              <p:cNvCxnSpPr>
                <a:cxnSpLocks noChangeShapeType="1"/>
              </p:cNvCxnSpPr>
              <p:nvPr/>
            </p:nvCxnSpPr>
            <p:spPr bwMode="auto">
              <a:xfrm>
                <a:off x="7455" y="10608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65" name="AutoShape 52"/>
              <p:cNvCxnSpPr>
                <a:cxnSpLocks noChangeShapeType="1"/>
              </p:cNvCxnSpPr>
              <p:nvPr/>
            </p:nvCxnSpPr>
            <p:spPr bwMode="auto">
              <a:xfrm>
                <a:off x="7455" y="11433"/>
                <a:ext cx="360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  <p:cxnSp>
            <p:nvCxnSpPr>
              <p:cNvPr id="386066" name="AutoShape 53"/>
              <p:cNvCxnSpPr>
                <a:cxnSpLocks noChangeShapeType="1"/>
              </p:cNvCxnSpPr>
              <p:nvPr/>
            </p:nvCxnSpPr>
            <p:spPr bwMode="auto">
              <a:xfrm>
                <a:off x="7476" y="12333"/>
                <a:ext cx="345" cy="0"/>
              </a:xfrm>
              <a:prstGeom prst="straightConnector1">
                <a:avLst/>
              </a:prstGeom>
              <a:noFill/>
              <a:ln w="28575">
                <a:solidFill>
                  <a:srgbClr val="365F91"/>
                </a:solidFill>
                <a:round/>
                <a:headEnd/>
                <a:tailEnd/>
              </a:ln>
            </p:spPr>
          </p:cxnSp>
        </p:grpSp>
      </p:grp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1DCC-833A-4AA3-B698-8A95F1E567B9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RISK CATEGORIZATION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3FC-D347-47C6-8ABF-D4219A3768DB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4" t="19336" r="28843" b="19141"/>
          <a:stretch/>
        </p:blipFill>
        <p:spPr bwMode="auto">
          <a:xfrm>
            <a:off x="1981200" y="1371600"/>
            <a:ext cx="5638800" cy="492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54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Likelihood Expectations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1625" y="1643063"/>
          <a:ext cx="8534399" cy="4572033"/>
        </p:xfrm>
        <a:graphic>
          <a:graphicData uri="http://schemas.openxmlformats.org/drawingml/2006/table">
            <a:tbl>
              <a:tblPr/>
              <a:tblGrid>
                <a:gridCol w="739719"/>
                <a:gridCol w="1768196"/>
                <a:gridCol w="6026484"/>
              </a:tblGrid>
              <a:tr h="717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Level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Likelihood 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Expected or actual frequency experienced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17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Rare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May only occur in exceptional circumstances; simple process; no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previous incidence of non-compliance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7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Unlikely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Could occur at some time; less than 25% chance of occurring; noncomplex process &amp;/or existence of checks and balances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Possible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Might occur at some time; 25 –50% chance of occurring; previous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audits/reports indicate non-compliance; complex process with extensive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checks &amp; balances; impacting factors outside control of organization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0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Likely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Will probably occur in most circumstances; 50-75% chance of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occurring; complex process with some checks &amp; balances; impacting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factors outside control of organization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Arial"/>
                        </a:rPr>
                        <a:t>Almost certain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Can be expected to occur in most circumstances; more than 75%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chance of occurring; complex process with minimal checks &amp; balances;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impacting factors outside control of organization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AD7C-646A-4535-BF2C-74FDC90A3222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Scale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8" y="1214438"/>
          <a:ext cx="8985284" cy="5143536"/>
        </p:xfrm>
        <a:graphic>
          <a:graphicData uri="http://schemas.openxmlformats.org/drawingml/2006/table">
            <a:tbl>
              <a:tblPr/>
              <a:tblGrid>
                <a:gridCol w="1412286"/>
                <a:gridCol w="1582809"/>
                <a:gridCol w="1651314"/>
                <a:gridCol w="1343780"/>
                <a:gridCol w="1890343"/>
                <a:gridCol w="1104752"/>
              </a:tblGrid>
              <a:tr h="479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Relative or numerical scales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6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Objective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Very low / 0.05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Low / 0.10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Moderate / 0.20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High / 0.40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Very High / 0.80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17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Cost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Insignificant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&lt;10%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10-20%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20-40%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&gt;40%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17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Time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Insignificant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&lt;5%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5-10%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10-20%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&gt;20% increase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76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Scope</a:t>
                      </a:r>
                      <a:endParaRPr lang="en-US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Barely noticed change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Minor change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Major change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Unacceptable by sponsor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Product  is useless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76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Quality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Arial"/>
                        </a:rPr>
                        <a:t>Barely noticed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Applications affected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Sponsor approval required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Arial"/>
                        </a:rPr>
                        <a:t>Unacceptable by sponsor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Arial"/>
                        </a:rPr>
                        <a:t>Product  is useless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25F3-5660-486F-B898-25A1136BFFC6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 PROJECT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147-BD1B-4115-AC3A-DDBEA756123F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77000" y="6404984"/>
            <a:ext cx="2359152" cy="36576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7DA8AC5-5EB7-4BB9-81F1-AFA9D5B4FD0E}" type="datetime1">
              <a:rPr lang="en-US" smtClean="0"/>
              <a:pPr/>
              <a:t>1/19/2014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1625" y="152400"/>
          <a:ext cx="8534400" cy="6115988"/>
        </p:xfrm>
        <a:graphic>
          <a:graphicData uri="http://schemas.openxmlformats.org/drawingml/2006/table">
            <a:tbl>
              <a:tblPr/>
              <a:tblGrid>
                <a:gridCol w="1696639"/>
                <a:gridCol w="1937308"/>
                <a:gridCol w="1227247"/>
                <a:gridCol w="1227247"/>
                <a:gridCol w="1325206"/>
                <a:gridCol w="1120753"/>
              </a:tblGrid>
              <a:tr h="78511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Stakeholder Tolerance Matrix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51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Stakeholder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Requirements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Tolerances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5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Time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Cost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Quality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FF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8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PM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Deliver product as requested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More than 10% Phase II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More than 5% Phase II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Conformance to all specs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3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Technical Manager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Passing all QC criteria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More than 20% Phase II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More than 10% Phase II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Conformance to all limitations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Marketing Manager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Verify profits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More than 5%   Phase II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More than 2%   Phase II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Customer acceptance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1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IT Manager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Customer satisfaction (internal &amp; external)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More than 20% Phase II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More than 5% Phase II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Positive feedback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Risk Matrix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1625" y="1371600"/>
          <a:ext cx="8534400" cy="4869369"/>
        </p:xfrm>
        <a:graphic>
          <a:graphicData uri="http://schemas.openxmlformats.org/drawingml/2006/table">
            <a:tbl>
              <a:tblPr/>
              <a:tblGrid>
                <a:gridCol w="1419726"/>
                <a:gridCol w="1564765"/>
                <a:gridCol w="1301425"/>
                <a:gridCol w="1418835"/>
                <a:gridCol w="1412596"/>
                <a:gridCol w="1417053"/>
              </a:tblGrid>
              <a:tr h="595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Consequences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Likelihood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Insignificant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Minor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Moderate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Major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Extreme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95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Rare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5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Unlikely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5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Possible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5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Likely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9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Almost certain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Low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Medium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High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Arial"/>
                        </a:rPr>
                        <a:t>Extreme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EC1B-E05E-4DBA-97F7-7868B823A548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 &amp; Effect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625" y="1535113"/>
            <a:ext cx="8148638" cy="4394200"/>
            <a:chOff x="1620" y="690"/>
            <a:chExt cx="9135" cy="446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65" y="1605"/>
              <a:ext cx="7350" cy="2925"/>
              <a:chOff x="2865" y="1425"/>
              <a:chExt cx="7350" cy="2925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65" y="1785"/>
                <a:ext cx="6405" cy="2220"/>
                <a:chOff x="2865" y="1785"/>
                <a:chExt cx="6405" cy="2220"/>
              </a:xfrm>
            </p:grpSpPr>
            <p:cxnSp>
              <p:nvCxnSpPr>
                <p:cNvPr id="396313" name="AutoShape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65" y="2850"/>
                  <a:ext cx="640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p:spPr>
            </p:cxnSp>
            <p:cxnSp>
              <p:nvCxnSpPr>
                <p:cNvPr id="396314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7185" y="1785"/>
                  <a:ext cx="1065" cy="10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15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5445" y="1785"/>
                  <a:ext cx="945" cy="10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1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780" y="1785"/>
                  <a:ext cx="810" cy="10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17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95" y="2850"/>
                  <a:ext cx="855" cy="11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18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90" y="2850"/>
                  <a:ext cx="885" cy="11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19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800" y="2850"/>
                  <a:ext cx="930" cy="11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0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6630" y="2085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1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6990" y="2430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2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4950" y="2175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3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5280" y="2520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4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3240" y="2175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5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3540" y="2520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6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7545" y="3510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7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5910" y="3540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8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4320" y="3540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29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7785" y="3165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30" name="AutoShape 24"/>
                <p:cNvCxnSpPr>
                  <a:cxnSpLocks noChangeShapeType="1"/>
                </p:cNvCxnSpPr>
                <p:nvPr/>
              </p:nvCxnSpPr>
              <p:spPr bwMode="auto">
                <a:xfrm>
                  <a:off x="6180" y="3195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96331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4605" y="3195"/>
                  <a:ext cx="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3060" y="1425"/>
                <a:ext cx="7155" cy="2925"/>
                <a:chOff x="3060" y="1425"/>
                <a:chExt cx="7155" cy="2925"/>
              </a:xfrm>
            </p:grpSpPr>
            <p:sp>
              <p:nvSpPr>
                <p:cNvPr id="39630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9270" y="2565"/>
                  <a:ext cx="945" cy="5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400">
                      <a:solidFill>
                        <a:prstClr val="black"/>
                      </a:solidFill>
                      <a:latin typeface="Arial" pitchFamily="34" charset="0"/>
                    </a:rPr>
                    <a:t>Delay in Project</a:t>
                  </a:r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6" name="Group 28"/>
                <p:cNvGrpSpPr>
                  <a:grpSpLocks/>
                </p:cNvGrpSpPr>
                <p:nvPr/>
              </p:nvGrpSpPr>
              <p:grpSpPr bwMode="auto">
                <a:xfrm>
                  <a:off x="4170" y="4005"/>
                  <a:ext cx="4680" cy="345"/>
                  <a:chOff x="4170" y="4005"/>
                  <a:chExt cx="4680" cy="345"/>
                </a:xfrm>
              </p:grpSpPr>
              <p:sp>
                <p:nvSpPr>
                  <p:cNvPr id="39631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5" y="4005"/>
                    <a:ext cx="1425" cy="345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400" dirty="0">
                        <a:solidFill>
                          <a:prstClr val="black"/>
                        </a:solidFill>
                        <a:latin typeface="Arial" pitchFamily="34" charset="0"/>
                      </a:rPr>
                      <a:t>Management</a:t>
                    </a:r>
                    <a:endParaRPr lang="en-US" sz="14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631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75" y="4005"/>
                    <a:ext cx="1260" cy="345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400">
                        <a:solidFill>
                          <a:prstClr val="black"/>
                        </a:solidFill>
                        <a:latin typeface="Arial" pitchFamily="34" charset="0"/>
                      </a:rPr>
                      <a:t>Materials</a:t>
                    </a:r>
                    <a:endParaRPr lang="en-US" sz="1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631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0" y="4005"/>
                    <a:ext cx="1260" cy="345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400">
                        <a:solidFill>
                          <a:prstClr val="black"/>
                        </a:solidFill>
                        <a:latin typeface="Arial" pitchFamily="34" charset="0"/>
                      </a:rPr>
                      <a:t>Funding</a:t>
                    </a:r>
                    <a:endParaRPr lang="en-US" sz="140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" name="Group 32"/>
                <p:cNvGrpSpPr>
                  <a:grpSpLocks/>
                </p:cNvGrpSpPr>
                <p:nvPr/>
              </p:nvGrpSpPr>
              <p:grpSpPr bwMode="auto">
                <a:xfrm>
                  <a:off x="3060" y="1425"/>
                  <a:ext cx="4515" cy="345"/>
                  <a:chOff x="4410" y="1095"/>
                  <a:chExt cx="4515" cy="345"/>
                </a:xfrm>
              </p:grpSpPr>
              <p:sp>
                <p:nvSpPr>
                  <p:cNvPr id="39630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5" y="1095"/>
                    <a:ext cx="1260" cy="345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400">
                        <a:solidFill>
                          <a:prstClr val="black"/>
                        </a:solidFill>
                        <a:latin typeface="Arial" pitchFamily="34" charset="0"/>
                      </a:rPr>
                      <a:t>Scope</a:t>
                    </a:r>
                    <a:endParaRPr lang="en-US" sz="1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630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5" y="1095"/>
                    <a:ext cx="1260" cy="345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400">
                        <a:solidFill>
                          <a:prstClr val="black"/>
                        </a:solidFill>
                        <a:latin typeface="Arial" pitchFamily="34" charset="0"/>
                      </a:rPr>
                      <a:t>Productivity</a:t>
                    </a:r>
                    <a:endParaRPr lang="en-US" sz="1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6309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0" y="1095"/>
                    <a:ext cx="1260" cy="345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400">
                        <a:solidFill>
                          <a:prstClr val="black"/>
                        </a:solidFill>
                        <a:latin typeface="Arial" pitchFamily="34" charset="0"/>
                      </a:rPr>
                      <a:t>Labor</a:t>
                    </a:r>
                    <a:endParaRPr lang="en-US" sz="140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620" y="1680"/>
              <a:ext cx="861" cy="2968"/>
              <a:chOff x="2010" y="1215"/>
              <a:chExt cx="861" cy="2968"/>
            </a:xfrm>
          </p:grpSpPr>
          <p:cxnSp>
            <p:nvCxnSpPr>
              <p:cNvPr id="396299" name="AutoShape 37"/>
              <p:cNvCxnSpPr>
                <a:cxnSpLocks noChangeShapeType="1"/>
              </p:cNvCxnSpPr>
              <p:nvPr/>
            </p:nvCxnSpPr>
            <p:spPr bwMode="auto">
              <a:xfrm flipH="1" flipV="1">
                <a:off x="2010" y="1215"/>
                <a:ext cx="861" cy="38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396300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2010" y="3309"/>
                <a:ext cx="847" cy="8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396301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2010" y="1215"/>
                <a:ext cx="0" cy="296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</p:grpSp>
        <p:sp>
          <p:nvSpPr>
            <p:cNvPr id="396296" name="Freeform 40"/>
            <p:cNvSpPr>
              <a:spLocks/>
            </p:cNvSpPr>
            <p:nvPr/>
          </p:nvSpPr>
          <p:spPr bwMode="auto">
            <a:xfrm>
              <a:off x="2481" y="690"/>
              <a:ext cx="8274" cy="2340"/>
            </a:xfrm>
            <a:custGeom>
              <a:avLst/>
              <a:gdLst>
                <a:gd name="T0" fmla="*/ 8274 w 8274"/>
                <a:gd name="T1" fmla="*/ 2340 h 2340"/>
                <a:gd name="T2" fmla="*/ 7434 w 8274"/>
                <a:gd name="T3" fmla="*/ 1755 h 2340"/>
                <a:gd name="T4" fmla="*/ 5064 w 8274"/>
                <a:gd name="T5" fmla="*/ 660 h 2340"/>
                <a:gd name="T6" fmla="*/ 1059 w 8274"/>
                <a:gd name="T7" fmla="*/ 120 h 2340"/>
                <a:gd name="T8" fmla="*/ 0 w 8274"/>
                <a:gd name="T9" fmla="*/ 1379 h 2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74"/>
                <a:gd name="T16" fmla="*/ 0 h 2340"/>
                <a:gd name="T17" fmla="*/ 8274 w 8274"/>
                <a:gd name="T18" fmla="*/ 2340 h 2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74" h="2340">
                  <a:moveTo>
                    <a:pt x="8274" y="2340"/>
                  </a:moveTo>
                  <a:cubicBezTo>
                    <a:pt x="8121" y="2187"/>
                    <a:pt x="7969" y="2035"/>
                    <a:pt x="7434" y="1755"/>
                  </a:cubicBezTo>
                  <a:cubicBezTo>
                    <a:pt x="6899" y="1475"/>
                    <a:pt x="6127" y="932"/>
                    <a:pt x="5064" y="660"/>
                  </a:cubicBezTo>
                  <a:cubicBezTo>
                    <a:pt x="4001" y="388"/>
                    <a:pt x="1903" y="0"/>
                    <a:pt x="1059" y="120"/>
                  </a:cubicBezTo>
                  <a:cubicBezTo>
                    <a:pt x="215" y="240"/>
                    <a:pt x="107" y="809"/>
                    <a:pt x="0" y="137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297" name="Freeform 41"/>
            <p:cNvSpPr>
              <a:spLocks/>
            </p:cNvSpPr>
            <p:nvPr/>
          </p:nvSpPr>
          <p:spPr bwMode="auto">
            <a:xfrm>
              <a:off x="2481" y="3030"/>
              <a:ext cx="8274" cy="2121"/>
            </a:xfrm>
            <a:custGeom>
              <a:avLst/>
              <a:gdLst>
                <a:gd name="T0" fmla="*/ 8274 w 8274"/>
                <a:gd name="T1" fmla="*/ 0 h 2121"/>
                <a:gd name="T2" fmla="*/ 7644 w 8274"/>
                <a:gd name="T3" fmla="*/ 540 h 2121"/>
                <a:gd name="T4" fmla="*/ 6204 w 8274"/>
                <a:gd name="T5" fmla="*/ 1680 h 2121"/>
                <a:gd name="T6" fmla="*/ 1689 w 8274"/>
                <a:gd name="T7" fmla="*/ 1965 h 2121"/>
                <a:gd name="T8" fmla="*/ 0 w 8274"/>
                <a:gd name="T9" fmla="*/ 744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74"/>
                <a:gd name="T16" fmla="*/ 0 h 2121"/>
                <a:gd name="T17" fmla="*/ 8274 w 8274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74" h="2121">
                  <a:moveTo>
                    <a:pt x="8274" y="0"/>
                  </a:moveTo>
                  <a:cubicBezTo>
                    <a:pt x="8131" y="130"/>
                    <a:pt x="7989" y="260"/>
                    <a:pt x="7644" y="540"/>
                  </a:cubicBezTo>
                  <a:cubicBezTo>
                    <a:pt x="7299" y="820"/>
                    <a:pt x="7197" y="1442"/>
                    <a:pt x="6204" y="1680"/>
                  </a:cubicBezTo>
                  <a:cubicBezTo>
                    <a:pt x="5211" y="1918"/>
                    <a:pt x="2723" y="2121"/>
                    <a:pt x="1689" y="1965"/>
                  </a:cubicBezTo>
                  <a:cubicBezTo>
                    <a:pt x="655" y="1809"/>
                    <a:pt x="327" y="1276"/>
                    <a:pt x="0" y="7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298" name="Arc 42"/>
            <p:cNvSpPr>
              <a:spLocks/>
            </p:cNvSpPr>
            <p:nvPr/>
          </p:nvSpPr>
          <p:spPr bwMode="auto">
            <a:xfrm flipH="1">
              <a:off x="8941" y="2208"/>
              <a:ext cx="1086" cy="2283"/>
            </a:xfrm>
            <a:custGeom>
              <a:avLst/>
              <a:gdLst>
                <a:gd name="T0" fmla="*/ 0 w 21600"/>
                <a:gd name="T1" fmla="*/ 0 h 34253"/>
                <a:gd name="T2" fmla="*/ 0 w 21600"/>
                <a:gd name="T3" fmla="*/ 0 h 34253"/>
                <a:gd name="T4" fmla="*/ 0 w 21600"/>
                <a:gd name="T5" fmla="*/ 0 h 342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4253"/>
                <a:gd name="T11" fmla="*/ 21600 w 21600"/>
                <a:gd name="T12" fmla="*/ 34253 h 342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4253" fill="none" extrusionOk="0">
                  <a:moveTo>
                    <a:pt x="9243" y="0"/>
                  </a:moveTo>
                  <a:cubicBezTo>
                    <a:pt x="16789" y="3572"/>
                    <a:pt x="21600" y="11173"/>
                    <a:pt x="21600" y="19522"/>
                  </a:cubicBezTo>
                  <a:cubicBezTo>
                    <a:pt x="21600" y="24989"/>
                    <a:pt x="19526" y="30253"/>
                    <a:pt x="15797" y="34252"/>
                  </a:cubicBezTo>
                </a:path>
                <a:path w="21600" h="34253" stroke="0" extrusionOk="0">
                  <a:moveTo>
                    <a:pt x="9243" y="0"/>
                  </a:moveTo>
                  <a:cubicBezTo>
                    <a:pt x="16789" y="3572"/>
                    <a:pt x="21600" y="11173"/>
                    <a:pt x="21600" y="19522"/>
                  </a:cubicBezTo>
                  <a:cubicBezTo>
                    <a:pt x="21600" y="24989"/>
                    <a:pt x="19526" y="30253"/>
                    <a:pt x="15797" y="34252"/>
                  </a:cubicBezTo>
                  <a:lnTo>
                    <a:pt x="0" y="19522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80C0-F34E-4A90-989A-CC2C11746461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SWOT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571472" y="1658493"/>
          <a:ext cx="8264552" cy="4342274"/>
        </p:xfrm>
        <a:graphic>
          <a:graphicData uri="http://schemas.openxmlformats.org/drawingml/2006/table">
            <a:tbl>
              <a:tblPr/>
              <a:tblGrid>
                <a:gridCol w="669908"/>
                <a:gridCol w="3797322"/>
                <a:gridCol w="3797322"/>
              </a:tblGrid>
              <a:tr h="42383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Arial"/>
                        </a:rPr>
                        <a:t>PRO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Arial"/>
                        </a:rPr>
                        <a:t>CON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95921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Arial"/>
                        </a:rPr>
                        <a:t>Internal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 Narrow" pitchFamily="34" charset="0"/>
                          <a:ea typeface="Calibri"/>
                          <a:cs typeface="Arial"/>
                        </a:rPr>
                        <a:t>Strength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 Narrow" pitchFamily="34" charset="0"/>
                          <a:ea typeface="Calibri"/>
                          <a:cs typeface="Arial"/>
                        </a:rPr>
                        <a:t>Weakness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95921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Arial"/>
                        </a:rPr>
                        <a:t>External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 Narrow" pitchFamily="34" charset="0"/>
                          <a:ea typeface="Calibri"/>
                          <a:cs typeface="Arial"/>
                        </a:rPr>
                        <a:t>Opportunity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F7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Arial Narrow" pitchFamily="34" charset="0"/>
                          <a:ea typeface="Calibri"/>
                          <a:cs typeface="Arial"/>
                        </a:rPr>
                        <a:t>Threat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EF8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F49D-6D85-46EC-A1D2-E4DD447020C1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Risk Register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1625" y="1477963"/>
          <a:ext cx="8534401" cy="4556806"/>
        </p:xfrm>
        <a:graphic>
          <a:graphicData uri="http://schemas.openxmlformats.org/drawingml/2006/table">
            <a:tbl>
              <a:tblPr/>
              <a:tblGrid>
                <a:gridCol w="1486692"/>
                <a:gridCol w="2147256"/>
                <a:gridCol w="2273564"/>
                <a:gridCol w="2626889"/>
              </a:tblGrid>
              <a:tr h="442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Task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Cause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Risk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Effect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Design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Conflict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Errors + Rework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Delay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Procurement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Single supplier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Inappropriate delivery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Delay / cost increase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Handing out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Permit not ready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No access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Delay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Executing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Technical problems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Rework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Delay / Cost increase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Arial"/>
                        </a:rPr>
                        <a:t>Verification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Nonconformance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Corrective action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Arial"/>
                        </a:rPr>
                        <a:t>Quality / Cost/ Time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A27A-A03C-427D-AE32-8EDA3B6082FD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– Impact Matrix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643063"/>
          <a:ext cx="8534402" cy="4572032"/>
        </p:xfrm>
        <a:graphic>
          <a:graphicData uri="http://schemas.openxmlformats.org/drawingml/2006/table">
            <a:tbl>
              <a:tblPr/>
              <a:tblGrid>
                <a:gridCol w="1523587"/>
                <a:gridCol w="1402163"/>
                <a:gridCol w="1402163"/>
                <a:gridCol w="1402163"/>
                <a:gridCol w="1402163"/>
                <a:gridCol w="1402163"/>
              </a:tblGrid>
              <a:tr h="74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Impact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0.9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0.7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0.5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0.3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4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Probability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0.9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0.81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0.63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0.45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0.27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0.7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0.63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0.49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0.35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0.21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0.5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0.45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0.35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0.25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0.15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0.3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0.27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0.21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0.15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8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Arial"/>
                        </a:rPr>
                        <a:t>0.1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Arial"/>
                        </a:rPr>
                        <a:t>0.09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Arial"/>
                        </a:rPr>
                        <a:t>0.03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Calibri"/>
                          <a:cs typeface="Arial"/>
                        </a:rPr>
                        <a:t>0.01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525C-CFF7-4A74-899E-DAA10ADB806F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– IMPACT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3FC-D347-47C6-8ABF-D4219A3768DB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1094" r="4465" b="13085"/>
          <a:stretch/>
        </p:blipFill>
        <p:spPr bwMode="auto">
          <a:xfrm>
            <a:off x="0" y="10668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03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– Impact Chart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063" y="1625600"/>
            <a:ext cx="8501062" cy="4473575"/>
            <a:chOff x="2750" y="8685"/>
            <a:chExt cx="6310" cy="48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50" y="8685"/>
              <a:ext cx="6310" cy="4860"/>
              <a:chOff x="2750" y="8685"/>
              <a:chExt cx="6310" cy="4860"/>
            </a:xfrm>
          </p:grpSpPr>
          <p:sp>
            <p:nvSpPr>
              <p:cNvPr id="406552" name="Text Box 7"/>
              <p:cNvSpPr txBox="1">
                <a:spLocks noChangeArrowheads="1"/>
              </p:cNvSpPr>
              <p:nvPr/>
            </p:nvSpPr>
            <p:spPr bwMode="auto">
              <a:xfrm>
                <a:off x="7410" y="13062"/>
                <a:ext cx="165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>
                    <a:solidFill>
                      <a:prstClr val="black"/>
                    </a:solidFill>
                    <a:latin typeface="Calibri" pitchFamily="34" charset="0"/>
                  </a:rPr>
                  <a:t>High impact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53" name="Text Box 8"/>
              <p:cNvSpPr txBox="1">
                <a:spLocks noChangeArrowheads="1"/>
              </p:cNvSpPr>
              <p:nvPr/>
            </p:nvSpPr>
            <p:spPr bwMode="auto">
              <a:xfrm>
                <a:off x="2750" y="8685"/>
                <a:ext cx="1030" cy="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>
                    <a:solidFill>
                      <a:prstClr val="black"/>
                    </a:solidFill>
                    <a:latin typeface="Calibri" pitchFamily="34" charset="0"/>
                  </a:rPr>
                  <a:t>High probability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54" name="Text Box 9"/>
              <p:cNvSpPr txBox="1">
                <a:spLocks noChangeArrowheads="1"/>
              </p:cNvSpPr>
              <p:nvPr/>
            </p:nvSpPr>
            <p:spPr bwMode="auto">
              <a:xfrm>
                <a:off x="2750" y="11355"/>
                <a:ext cx="1045" cy="1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>
                    <a:solidFill>
                      <a:prstClr val="black"/>
                    </a:solidFill>
                    <a:latin typeface="Calibri" pitchFamily="34" charset="0"/>
                  </a:rPr>
                  <a:t>Low probability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55" name="Text Box 10"/>
              <p:cNvSpPr txBox="1">
                <a:spLocks noChangeArrowheads="1"/>
              </p:cNvSpPr>
              <p:nvPr/>
            </p:nvSpPr>
            <p:spPr bwMode="auto">
              <a:xfrm>
                <a:off x="3702" y="13095"/>
                <a:ext cx="165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>
                    <a:solidFill>
                      <a:prstClr val="black"/>
                    </a:solidFill>
                    <a:latin typeface="Calibri" pitchFamily="34" charset="0"/>
                  </a:rPr>
                  <a:t>Low impact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702" y="8835"/>
              <a:ext cx="4890" cy="4260"/>
              <a:chOff x="3702" y="8835"/>
              <a:chExt cx="4890" cy="4260"/>
            </a:xfrm>
          </p:grpSpPr>
          <p:sp>
            <p:nvSpPr>
              <p:cNvPr id="406535" name="Rectangle 12"/>
              <p:cNvSpPr>
                <a:spLocks noChangeArrowheads="1"/>
              </p:cNvSpPr>
              <p:nvPr/>
            </p:nvSpPr>
            <p:spPr bwMode="auto">
              <a:xfrm>
                <a:off x="3702" y="8835"/>
                <a:ext cx="4890" cy="4260"/>
              </a:xfrm>
              <a:prstGeom prst="rect">
                <a:avLst/>
              </a:prstGeom>
              <a:gradFill rotWithShape="1">
                <a:gsLst>
                  <a:gs pos="0">
                    <a:srgbClr val="00B050"/>
                  </a:gs>
                  <a:gs pos="100000">
                    <a:srgbClr val="FF0000"/>
                  </a:gs>
                </a:gsLst>
                <a:lin ang="18900000" scaled="1"/>
              </a:gra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36" name="Oval 13"/>
              <p:cNvSpPr>
                <a:spLocks noChangeArrowheads="1"/>
              </p:cNvSpPr>
              <p:nvPr/>
            </p:nvSpPr>
            <p:spPr bwMode="auto">
              <a:xfrm>
                <a:off x="6097" y="943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37" name="Oval 14"/>
              <p:cNvSpPr>
                <a:spLocks noChangeArrowheads="1"/>
              </p:cNvSpPr>
              <p:nvPr/>
            </p:nvSpPr>
            <p:spPr bwMode="auto">
              <a:xfrm>
                <a:off x="7649" y="1200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38" name="Oval 15"/>
              <p:cNvSpPr>
                <a:spLocks noChangeArrowheads="1"/>
              </p:cNvSpPr>
              <p:nvPr/>
            </p:nvSpPr>
            <p:spPr bwMode="auto">
              <a:xfrm>
                <a:off x="7792" y="943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39" name="Oval 16"/>
              <p:cNvSpPr>
                <a:spLocks noChangeArrowheads="1"/>
              </p:cNvSpPr>
              <p:nvPr/>
            </p:nvSpPr>
            <p:spPr bwMode="auto">
              <a:xfrm>
                <a:off x="6712" y="1015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0" name="Oval 17"/>
              <p:cNvSpPr>
                <a:spLocks noChangeArrowheads="1"/>
              </p:cNvSpPr>
              <p:nvPr/>
            </p:nvSpPr>
            <p:spPr bwMode="auto">
              <a:xfrm>
                <a:off x="5729" y="10538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1" name="Oval 18"/>
              <p:cNvSpPr>
                <a:spLocks noChangeArrowheads="1"/>
              </p:cNvSpPr>
              <p:nvPr/>
            </p:nvSpPr>
            <p:spPr bwMode="auto">
              <a:xfrm>
                <a:off x="4942" y="9578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2" name="Oval 19"/>
              <p:cNvSpPr>
                <a:spLocks noChangeArrowheads="1"/>
              </p:cNvSpPr>
              <p:nvPr/>
            </p:nvSpPr>
            <p:spPr bwMode="auto">
              <a:xfrm>
                <a:off x="5872" y="12293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3" name="Oval 20"/>
              <p:cNvSpPr>
                <a:spLocks noChangeArrowheads="1"/>
              </p:cNvSpPr>
              <p:nvPr/>
            </p:nvSpPr>
            <p:spPr bwMode="auto">
              <a:xfrm>
                <a:off x="4657" y="11258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4" name="Oval 21"/>
              <p:cNvSpPr>
                <a:spLocks noChangeArrowheads="1"/>
              </p:cNvSpPr>
              <p:nvPr/>
            </p:nvSpPr>
            <p:spPr bwMode="auto">
              <a:xfrm>
                <a:off x="4132" y="1215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5" name="Oval 22"/>
              <p:cNvSpPr>
                <a:spLocks noChangeArrowheads="1"/>
              </p:cNvSpPr>
              <p:nvPr/>
            </p:nvSpPr>
            <p:spPr bwMode="auto">
              <a:xfrm>
                <a:off x="4657" y="1251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6" name="Oval 23"/>
              <p:cNvSpPr>
                <a:spLocks noChangeArrowheads="1"/>
              </p:cNvSpPr>
              <p:nvPr/>
            </p:nvSpPr>
            <p:spPr bwMode="auto">
              <a:xfrm>
                <a:off x="4132" y="1015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7" name="Oval 24"/>
              <p:cNvSpPr>
                <a:spLocks noChangeArrowheads="1"/>
              </p:cNvSpPr>
              <p:nvPr/>
            </p:nvSpPr>
            <p:spPr bwMode="auto">
              <a:xfrm>
                <a:off x="5729" y="11401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8" name="Oval 25"/>
              <p:cNvSpPr>
                <a:spLocks noChangeArrowheads="1"/>
              </p:cNvSpPr>
              <p:nvPr/>
            </p:nvSpPr>
            <p:spPr bwMode="auto">
              <a:xfrm>
                <a:off x="6960" y="9772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49" name="Oval 26"/>
              <p:cNvSpPr>
                <a:spLocks noChangeArrowheads="1"/>
              </p:cNvSpPr>
              <p:nvPr/>
            </p:nvSpPr>
            <p:spPr bwMode="auto">
              <a:xfrm>
                <a:off x="7410" y="1039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50" name="Oval 27"/>
              <p:cNvSpPr>
                <a:spLocks noChangeArrowheads="1"/>
              </p:cNvSpPr>
              <p:nvPr/>
            </p:nvSpPr>
            <p:spPr bwMode="auto">
              <a:xfrm>
                <a:off x="7649" y="11069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551" name="Oval 28"/>
              <p:cNvSpPr>
                <a:spLocks noChangeArrowheads="1"/>
              </p:cNvSpPr>
              <p:nvPr/>
            </p:nvSpPr>
            <p:spPr bwMode="auto">
              <a:xfrm>
                <a:off x="6817" y="11212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6683-EA48-4619-82A5-7D4F80E87198}" type="datetime1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Critical Events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1692275"/>
            <a:ext cx="8258175" cy="4522788"/>
            <a:chOff x="2888" y="9375"/>
            <a:chExt cx="6817" cy="4395"/>
          </a:xfrm>
        </p:grpSpPr>
        <p:sp>
          <p:nvSpPr>
            <p:cNvPr id="407568" name="AutoShape 3"/>
            <p:cNvSpPr>
              <a:spLocks noChangeArrowheads="1"/>
            </p:cNvSpPr>
            <p:nvPr/>
          </p:nvSpPr>
          <p:spPr bwMode="auto">
            <a:xfrm>
              <a:off x="3825" y="9450"/>
              <a:ext cx="2820" cy="1965"/>
            </a:xfrm>
            <a:prstGeom prst="flowChartProcess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569" name="AutoShape 4"/>
            <p:cNvSpPr>
              <a:spLocks noChangeArrowheads="1"/>
            </p:cNvSpPr>
            <p:nvPr/>
          </p:nvSpPr>
          <p:spPr bwMode="auto">
            <a:xfrm>
              <a:off x="6645" y="9450"/>
              <a:ext cx="2820" cy="1965"/>
            </a:xfrm>
            <a:prstGeom prst="flowChartProcess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570" name="AutoShape 6"/>
            <p:cNvSpPr>
              <a:spLocks noChangeArrowheads="1"/>
            </p:cNvSpPr>
            <p:nvPr/>
          </p:nvSpPr>
          <p:spPr bwMode="auto">
            <a:xfrm>
              <a:off x="6662" y="11388"/>
              <a:ext cx="2820" cy="1965"/>
            </a:xfrm>
            <a:prstGeom prst="flowChartProcess">
              <a:avLst/>
            </a:prstGeom>
            <a:gradFill rotWithShape="1">
              <a:gsLst>
                <a:gs pos="0">
                  <a:srgbClr val="005125"/>
                </a:gs>
                <a:gs pos="100000">
                  <a:srgbClr val="00B05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571" name="Text Box 7"/>
            <p:cNvSpPr txBox="1">
              <a:spLocks noChangeArrowheads="1"/>
            </p:cNvSpPr>
            <p:nvPr/>
          </p:nvSpPr>
          <p:spPr bwMode="auto">
            <a:xfrm>
              <a:off x="3705" y="13305"/>
              <a:ext cx="160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solidFill>
                    <a:prstClr val="black"/>
                  </a:solidFill>
                  <a:latin typeface="Calibri" pitchFamily="34" charset="0"/>
                </a:rPr>
                <a:t>High urgency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572" name="Text Box 8"/>
            <p:cNvSpPr txBox="1">
              <a:spLocks noChangeArrowheads="1"/>
            </p:cNvSpPr>
            <p:nvPr/>
          </p:nvSpPr>
          <p:spPr bwMode="auto">
            <a:xfrm>
              <a:off x="8100" y="13290"/>
              <a:ext cx="160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solidFill>
                    <a:prstClr val="black"/>
                  </a:solidFill>
                  <a:latin typeface="Calibri" pitchFamily="34" charset="0"/>
                </a:rPr>
                <a:t>Low urgency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573" name="Text Box 9"/>
            <p:cNvSpPr txBox="1">
              <a:spLocks noChangeArrowheads="1"/>
            </p:cNvSpPr>
            <p:nvPr/>
          </p:nvSpPr>
          <p:spPr bwMode="auto">
            <a:xfrm>
              <a:off x="2888" y="9375"/>
              <a:ext cx="1072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solidFill>
                    <a:prstClr val="black"/>
                  </a:solidFill>
                  <a:latin typeface="Calibri" pitchFamily="34" charset="0"/>
                </a:rPr>
                <a:t>High severity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574" name="Text Box 10"/>
            <p:cNvSpPr txBox="1">
              <a:spLocks noChangeArrowheads="1"/>
            </p:cNvSpPr>
            <p:nvPr/>
          </p:nvSpPr>
          <p:spPr bwMode="auto">
            <a:xfrm>
              <a:off x="3065" y="12015"/>
              <a:ext cx="895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solidFill>
                    <a:prstClr val="black"/>
                  </a:solidFill>
                  <a:latin typeface="Calibri" pitchFamily="34" charset="0"/>
                </a:rPr>
                <a:t>Low severity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07558" name="AutoShape 4"/>
          <p:cNvSpPr>
            <a:spLocks noChangeArrowheads="1"/>
          </p:cNvSpPr>
          <p:nvPr/>
        </p:nvSpPr>
        <p:spPr bwMode="auto">
          <a:xfrm>
            <a:off x="1643063" y="3763963"/>
            <a:ext cx="3416300" cy="2022475"/>
          </a:xfrm>
          <a:prstGeom prst="flowChartProcess">
            <a:avLst/>
          </a:prstGeom>
          <a:gradFill rotWithShape="1">
            <a:gsLst>
              <a:gs pos="0">
                <a:srgbClr val="767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59" name="Oval 25"/>
          <p:cNvSpPr>
            <a:spLocks noChangeArrowheads="1"/>
          </p:cNvSpPr>
          <p:nvPr/>
        </p:nvSpPr>
        <p:spPr bwMode="auto">
          <a:xfrm>
            <a:off x="3819525" y="5116513"/>
            <a:ext cx="192088" cy="1317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0" name="Oval 25"/>
          <p:cNvSpPr>
            <a:spLocks noChangeArrowheads="1"/>
          </p:cNvSpPr>
          <p:nvPr/>
        </p:nvSpPr>
        <p:spPr bwMode="auto">
          <a:xfrm>
            <a:off x="6364288" y="2976563"/>
            <a:ext cx="193675" cy="1317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1" name="Oval 25"/>
          <p:cNvSpPr>
            <a:spLocks noChangeArrowheads="1"/>
          </p:cNvSpPr>
          <p:nvPr/>
        </p:nvSpPr>
        <p:spPr bwMode="auto">
          <a:xfrm>
            <a:off x="6621463" y="4984750"/>
            <a:ext cx="192087" cy="1317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2" name="Oval 25"/>
          <p:cNvSpPr>
            <a:spLocks noChangeArrowheads="1"/>
          </p:cNvSpPr>
          <p:nvPr/>
        </p:nvSpPr>
        <p:spPr bwMode="auto">
          <a:xfrm>
            <a:off x="6075363" y="4343400"/>
            <a:ext cx="193675" cy="1317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3" name="Oval 25"/>
          <p:cNvSpPr>
            <a:spLocks noChangeArrowheads="1"/>
          </p:cNvSpPr>
          <p:nvPr/>
        </p:nvSpPr>
        <p:spPr bwMode="auto">
          <a:xfrm>
            <a:off x="3627438" y="2844800"/>
            <a:ext cx="192087" cy="1317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4" name="Oval 25"/>
          <p:cNvSpPr>
            <a:spLocks noChangeArrowheads="1"/>
          </p:cNvSpPr>
          <p:nvPr/>
        </p:nvSpPr>
        <p:spPr bwMode="auto">
          <a:xfrm>
            <a:off x="7488238" y="4643438"/>
            <a:ext cx="192087" cy="1317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5" name="Oval 25"/>
          <p:cNvSpPr>
            <a:spLocks noChangeArrowheads="1"/>
          </p:cNvSpPr>
          <p:nvPr/>
        </p:nvSpPr>
        <p:spPr bwMode="auto">
          <a:xfrm>
            <a:off x="3433763" y="4643438"/>
            <a:ext cx="193675" cy="1317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6" name="Oval 25"/>
          <p:cNvSpPr>
            <a:spLocks noChangeArrowheads="1"/>
          </p:cNvSpPr>
          <p:nvPr/>
        </p:nvSpPr>
        <p:spPr bwMode="auto">
          <a:xfrm>
            <a:off x="2143125" y="2493963"/>
            <a:ext cx="192088" cy="1317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567" name="Oval 25"/>
          <p:cNvSpPr>
            <a:spLocks noChangeArrowheads="1"/>
          </p:cNvSpPr>
          <p:nvPr/>
        </p:nvSpPr>
        <p:spPr bwMode="auto">
          <a:xfrm>
            <a:off x="7583488" y="2339975"/>
            <a:ext cx="193675" cy="1317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0B99-4A91-4786-A7FD-C76A5F793022}" type="datetime1">
              <a:rPr lang="en-US" smtClean="0"/>
              <a:pPr/>
              <a:t>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2BCA-6D33-4F1C-B0D8-D1959C6D4E0D}" type="datetime1">
              <a:rPr lang="en-US" smtClean="0"/>
              <a:pPr/>
              <a:t>1/19/2014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16797" r="11603" b="8582"/>
          <a:stretch/>
        </p:blipFill>
        <p:spPr bwMode="auto">
          <a:xfrm>
            <a:off x="-16819" y="0"/>
            <a:ext cx="916081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 PROJECT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228600" y="1447800"/>
            <a:ext cx="8686800" cy="4953000"/>
            <a:chOff x="228600" y="1447800"/>
            <a:chExt cx="6572250" cy="523875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447800"/>
              <a:ext cx="65722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057400"/>
              <a:ext cx="6553200" cy="462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9086-EFA3-4FFA-B872-E498B4CECFE9}" type="datetime1">
              <a:rPr lang="en-US" smtClean="0"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itle 1"/>
          <p:cNvSpPr>
            <a:spLocks noGrp="1"/>
          </p:cNvSpPr>
          <p:nvPr>
            <p:ph type="title"/>
          </p:nvPr>
        </p:nvSpPr>
        <p:spPr>
          <a:xfrm>
            <a:off x="502096" y="304800"/>
            <a:ext cx="8070404" cy="758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SENSITIVITY ANALYSIS</a:t>
            </a:r>
          </a:p>
        </p:txBody>
      </p:sp>
      <p:grpSp>
        <p:nvGrpSpPr>
          <p:cNvPr id="418819" name="Group 4"/>
          <p:cNvGrpSpPr>
            <a:grpSpLocks/>
          </p:cNvGrpSpPr>
          <p:nvPr/>
        </p:nvGrpSpPr>
        <p:grpSpPr bwMode="auto">
          <a:xfrm>
            <a:off x="301625" y="1928813"/>
            <a:ext cx="8270875" cy="3929062"/>
            <a:chOff x="3630" y="1283"/>
            <a:chExt cx="5760" cy="3075"/>
          </a:xfrm>
          <a:noFill/>
        </p:grpSpPr>
        <p:cxnSp>
          <p:nvCxnSpPr>
            <p:cNvPr id="418822" name="AutoShape 5"/>
            <p:cNvCxnSpPr>
              <a:cxnSpLocks noChangeShapeType="1"/>
            </p:cNvCxnSpPr>
            <p:nvPr/>
          </p:nvCxnSpPr>
          <p:spPr bwMode="auto">
            <a:xfrm>
              <a:off x="3825" y="3713"/>
              <a:ext cx="5565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8823" name="AutoShape 6"/>
            <p:cNvCxnSpPr>
              <a:cxnSpLocks noChangeShapeType="1"/>
            </p:cNvCxnSpPr>
            <p:nvPr/>
          </p:nvCxnSpPr>
          <p:spPr bwMode="auto">
            <a:xfrm flipV="1">
              <a:off x="6465" y="1283"/>
              <a:ext cx="0" cy="243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8824" name="Rectangle 7"/>
            <p:cNvSpPr>
              <a:spLocks noChangeArrowheads="1"/>
            </p:cNvSpPr>
            <p:nvPr/>
          </p:nvSpPr>
          <p:spPr bwMode="auto">
            <a:xfrm>
              <a:off x="6390" y="3195"/>
              <a:ext cx="433" cy="143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8825" name="Rectangle 8"/>
            <p:cNvSpPr>
              <a:spLocks noChangeArrowheads="1"/>
            </p:cNvSpPr>
            <p:nvPr/>
          </p:nvSpPr>
          <p:spPr bwMode="auto">
            <a:xfrm>
              <a:off x="5914" y="2805"/>
              <a:ext cx="720" cy="14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8826" name="Rectangle 9"/>
            <p:cNvSpPr>
              <a:spLocks noChangeArrowheads="1"/>
            </p:cNvSpPr>
            <p:nvPr/>
          </p:nvSpPr>
          <p:spPr bwMode="auto">
            <a:xfrm>
              <a:off x="6141" y="2430"/>
              <a:ext cx="1365" cy="143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8827" name="Rectangle 10"/>
            <p:cNvSpPr>
              <a:spLocks noChangeArrowheads="1"/>
            </p:cNvSpPr>
            <p:nvPr/>
          </p:nvSpPr>
          <p:spPr bwMode="auto">
            <a:xfrm>
              <a:off x="5383" y="1995"/>
              <a:ext cx="2100" cy="143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8828" name="Rectangle 11"/>
            <p:cNvSpPr>
              <a:spLocks noChangeArrowheads="1"/>
            </p:cNvSpPr>
            <p:nvPr/>
          </p:nvSpPr>
          <p:spPr bwMode="auto">
            <a:xfrm>
              <a:off x="5324" y="1575"/>
              <a:ext cx="2925" cy="1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8829" name="Text Box 12"/>
            <p:cNvSpPr txBox="1">
              <a:spLocks noChangeArrowheads="1"/>
            </p:cNvSpPr>
            <p:nvPr/>
          </p:nvSpPr>
          <p:spPr bwMode="auto">
            <a:xfrm>
              <a:off x="3630" y="1455"/>
              <a:ext cx="1065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Inflation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30" name="Text Box 13"/>
            <p:cNvSpPr txBox="1">
              <a:spLocks noChangeArrowheads="1"/>
            </p:cNvSpPr>
            <p:nvPr/>
          </p:nvSpPr>
          <p:spPr bwMode="auto">
            <a:xfrm>
              <a:off x="3630" y="1905"/>
              <a:ext cx="1305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Currency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31" name="Text Box 14"/>
            <p:cNvSpPr txBox="1">
              <a:spLocks noChangeArrowheads="1"/>
            </p:cNvSpPr>
            <p:nvPr/>
          </p:nvSpPr>
          <p:spPr bwMode="auto">
            <a:xfrm>
              <a:off x="3630" y="2340"/>
              <a:ext cx="1710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Discount</a:t>
              </a:r>
              <a:r>
                <a:rPr lang="en-US" sz="2000" dirty="0">
                  <a:solidFill>
                    <a:srgbClr val="FF99FF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rate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32" name="Text Box 15"/>
            <p:cNvSpPr txBox="1">
              <a:spLocks noChangeArrowheads="1"/>
            </p:cNvSpPr>
            <p:nvPr/>
          </p:nvSpPr>
          <p:spPr bwMode="auto">
            <a:xfrm>
              <a:off x="3630" y="2745"/>
              <a:ext cx="1875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Market</a:t>
              </a:r>
              <a:r>
                <a:rPr lang="en-US" sz="2000" dirty="0">
                  <a:solidFill>
                    <a:srgbClr val="FF99FF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demand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33" name="Text Box 16"/>
            <p:cNvSpPr txBox="1">
              <a:spLocks noChangeArrowheads="1"/>
            </p:cNvSpPr>
            <p:nvPr/>
          </p:nvSpPr>
          <p:spPr bwMode="auto">
            <a:xfrm>
              <a:off x="3630" y="3165"/>
              <a:ext cx="1710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Conformance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418834" name="AutoShape 17"/>
            <p:cNvCxnSpPr>
              <a:cxnSpLocks noChangeShapeType="1"/>
            </p:cNvCxnSpPr>
            <p:nvPr/>
          </p:nvCxnSpPr>
          <p:spPr bwMode="auto">
            <a:xfrm>
              <a:off x="7065" y="3713"/>
              <a:ext cx="0" cy="2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8835" name="AutoShape 18"/>
            <p:cNvCxnSpPr>
              <a:cxnSpLocks noChangeShapeType="1"/>
            </p:cNvCxnSpPr>
            <p:nvPr/>
          </p:nvCxnSpPr>
          <p:spPr bwMode="auto">
            <a:xfrm>
              <a:off x="6465" y="3698"/>
              <a:ext cx="0" cy="2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8836" name="AutoShape 19"/>
            <p:cNvCxnSpPr>
              <a:cxnSpLocks noChangeShapeType="1"/>
            </p:cNvCxnSpPr>
            <p:nvPr/>
          </p:nvCxnSpPr>
          <p:spPr bwMode="auto">
            <a:xfrm>
              <a:off x="5340" y="3728"/>
              <a:ext cx="0" cy="2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8837" name="AutoShape 20"/>
            <p:cNvCxnSpPr>
              <a:cxnSpLocks noChangeShapeType="1"/>
            </p:cNvCxnSpPr>
            <p:nvPr/>
          </p:nvCxnSpPr>
          <p:spPr bwMode="auto">
            <a:xfrm>
              <a:off x="5910" y="3728"/>
              <a:ext cx="0" cy="2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8838" name="AutoShape 21"/>
            <p:cNvCxnSpPr>
              <a:cxnSpLocks noChangeShapeType="1"/>
            </p:cNvCxnSpPr>
            <p:nvPr/>
          </p:nvCxnSpPr>
          <p:spPr bwMode="auto">
            <a:xfrm>
              <a:off x="7695" y="3728"/>
              <a:ext cx="0" cy="2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8839" name="Text Box 22"/>
            <p:cNvSpPr txBox="1">
              <a:spLocks noChangeArrowheads="1"/>
            </p:cNvSpPr>
            <p:nvPr/>
          </p:nvSpPr>
          <p:spPr bwMode="auto">
            <a:xfrm>
              <a:off x="4965" y="3938"/>
              <a:ext cx="900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-$2M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40" name="Text Box 23"/>
            <p:cNvSpPr txBox="1">
              <a:spLocks noChangeArrowheads="1"/>
            </p:cNvSpPr>
            <p:nvPr/>
          </p:nvSpPr>
          <p:spPr bwMode="auto">
            <a:xfrm>
              <a:off x="5550" y="3938"/>
              <a:ext cx="900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-$1M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41" name="Text Box 24"/>
            <p:cNvSpPr txBox="1">
              <a:spLocks noChangeArrowheads="1"/>
            </p:cNvSpPr>
            <p:nvPr/>
          </p:nvSpPr>
          <p:spPr bwMode="auto">
            <a:xfrm>
              <a:off x="6090" y="3938"/>
              <a:ext cx="900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$0M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42" name="Text Box 25"/>
            <p:cNvSpPr txBox="1">
              <a:spLocks noChangeArrowheads="1"/>
            </p:cNvSpPr>
            <p:nvPr/>
          </p:nvSpPr>
          <p:spPr bwMode="auto">
            <a:xfrm>
              <a:off x="6660" y="3938"/>
              <a:ext cx="900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+$1M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18843" name="Text Box 26"/>
            <p:cNvSpPr txBox="1">
              <a:spLocks noChangeArrowheads="1"/>
            </p:cNvSpPr>
            <p:nvPr/>
          </p:nvSpPr>
          <p:spPr bwMode="auto">
            <a:xfrm>
              <a:off x="7320" y="3938"/>
              <a:ext cx="900" cy="4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</a:rPr>
                <a:t>+$2M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38560" y="5857875"/>
            <a:ext cx="565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Tornado Diagram</a:t>
            </a:r>
          </a:p>
        </p:txBody>
      </p:sp>
    </p:spTree>
    <p:extLst>
      <p:ext uri="{BB962C8B-B14F-4D97-AF65-F5344CB8AC3E}">
        <p14:creationId xmlns:p14="http://schemas.microsoft.com/office/powerpoint/2010/main" val="21359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447800"/>
            <a:ext cx="877359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EA8C-6764-4208-83D7-93AF3871D6FE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AND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735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AE6B-1659-4030-8400-EA6F07A24F5A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KNOWLEDGE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06D0-0A84-4D0F-BE4F-4FF284BB39E4}" type="datetime1">
              <a:rPr lang="en-US" smtClean="0"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KARIM ELDASH                                                    WWW.PROJACS.COM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1395</Words>
  <Application>Microsoft Office PowerPoint</Application>
  <PresentationFormat>On-screen Show (4:3)</PresentationFormat>
  <Paragraphs>659</Paragraphs>
  <Slides>60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Civic</vt:lpstr>
      <vt:lpstr>RESPONSIBILITIES FOR PO FUNCTIONS</vt:lpstr>
      <vt:lpstr>SAMPLE: RESPONSIBILITY MATRIX</vt:lpstr>
      <vt:lpstr>Road map to setting up PMO</vt:lpstr>
      <vt:lpstr>NUMBER OF PM NEEDED</vt:lpstr>
      <vt:lpstr>COST OF A PROJECT OFFICE</vt:lpstr>
      <vt:lpstr>COST OF A PROJECT OFFICE</vt:lpstr>
      <vt:lpstr>PROJECT MANAGEMENT TOOLS</vt:lpstr>
      <vt:lpstr>STANDARDS AND METRICS</vt:lpstr>
      <vt:lpstr>PROJECT KNOWLEDGE MANAGEMENT</vt:lpstr>
      <vt:lpstr>Organizational Governance</vt:lpstr>
      <vt:lpstr>Organizational Context of Portfolio Management</vt:lpstr>
      <vt:lpstr>PROJECT GOVERNANCE</vt:lpstr>
      <vt:lpstr>ORGANIZATION AND STRUCTURE</vt:lpstr>
      <vt:lpstr>FACILITIES AND EQUIPMENT SUPPORT</vt:lpstr>
      <vt:lpstr>RESOURCE MANAGEMENT</vt:lpstr>
      <vt:lpstr>PROJECT PLANNING</vt:lpstr>
      <vt:lpstr>PROJECT AUDITING</vt:lpstr>
      <vt:lpstr>ASSESSMENT</vt:lpstr>
      <vt:lpstr>Cash Flow</vt:lpstr>
      <vt:lpstr>Cash Flow</vt:lpstr>
      <vt:lpstr>Cash Flow</vt:lpstr>
      <vt:lpstr>2-month progress</vt:lpstr>
      <vt:lpstr>Cash Flow</vt:lpstr>
      <vt:lpstr>Performance Report</vt:lpstr>
      <vt:lpstr>PROJECT PORTFOLIO MANAGEMENT</vt:lpstr>
      <vt:lpstr>PROJECT ATTRITION</vt:lpstr>
      <vt:lpstr>CUSTOMER RELATIONSHIP MANAGEMENT ACTIVITIES</vt:lpstr>
      <vt:lpstr>CUSTOMER RELATIONSHIP MANAGEMENT</vt:lpstr>
      <vt:lpstr>Project Performance</vt:lpstr>
      <vt:lpstr>PERFORMANCE VARIANCE</vt:lpstr>
      <vt:lpstr>BENEFITS REALIZATION</vt:lpstr>
      <vt:lpstr>SCORING COMPONENT PERFORMANCE</vt:lpstr>
      <vt:lpstr>CHANGES IN THE WEIGHTING FOR SCORING PERFORMANCE</vt:lpstr>
      <vt:lpstr>PORTFOLIO EFFICIENT FRONTIER</vt:lpstr>
      <vt:lpstr>OUTCOME PROBABILITY ANALYSIS</vt:lpstr>
      <vt:lpstr>Business Performance Management</vt:lpstr>
      <vt:lpstr>PMO Implementation</vt:lpstr>
      <vt:lpstr>Communication Model</vt:lpstr>
      <vt:lpstr>Communication Directions</vt:lpstr>
      <vt:lpstr>PORTFOLIO COMMUNICATION MANAGEMENT</vt:lpstr>
      <vt:lpstr>COMMUNICATION STRATEGY MATRIX</vt:lpstr>
      <vt:lpstr>STAKEHOLDER MATRIX</vt:lpstr>
      <vt:lpstr>COMMUNICATION MATRIX</vt:lpstr>
      <vt:lpstr>DASHBOARD</vt:lpstr>
      <vt:lpstr>PowerPoint Presentation</vt:lpstr>
      <vt:lpstr>Risk Breakdown Structure (RBS)</vt:lpstr>
      <vt:lpstr>PORTFOLIO RISK CATEGORIZATION</vt:lpstr>
      <vt:lpstr>Likelihood Expectations</vt:lpstr>
      <vt:lpstr>Impact Scale</vt:lpstr>
      <vt:lpstr>PowerPoint Presentation</vt:lpstr>
      <vt:lpstr>Risk Matrix</vt:lpstr>
      <vt:lpstr>Cause &amp; Effect</vt:lpstr>
      <vt:lpstr>SWOT</vt:lpstr>
      <vt:lpstr>Risk Register</vt:lpstr>
      <vt:lpstr>Probability – Impact Matrix</vt:lpstr>
      <vt:lpstr>PROBABILITY – IMPACT MATRIX</vt:lpstr>
      <vt:lpstr>Probability – Impact Chart</vt:lpstr>
      <vt:lpstr>Critical Events</vt:lpstr>
      <vt:lpstr>PowerPoint Presentation</vt:lpstr>
      <vt:lpstr>SENSITIVITY ANALYSIS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OFFICE</dc:title>
  <dc:creator>HP</dc:creator>
  <cp:lastModifiedBy>Keldash</cp:lastModifiedBy>
  <cp:revision>109</cp:revision>
  <dcterms:created xsi:type="dcterms:W3CDTF">2010-01-09T16:51:55Z</dcterms:created>
  <dcterms:modified xsi:type="dcterms:W3CDTF">2014-01-18T23:23:28Z</dcterms:modified>
</cp:coreProperties>
</file>